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304" r:id="rId3"/>
    <p:sldId id="307" r:id="rId4"/>
    <p:sldId id="306" r:id="rId5"/>
    <p:sldId id="305" r:id="rId6"/>
    <p:sldId id="272" r:id="rId7"/>
    <p:sldId id="303" r:id="rId8"/>
    <p:sldId id="286" r:id="rId9"/>
    <p:sldId id="285" r:id="rId10"/>
    <p:sldId id="280" r:id="rId11"/>
    <p:sldId id="279" r:id="rId12"/>
    <p:sldId id="278" r:id="rId13"/>
    <p:sldId id="302" r:id="rId14"/>
    <p:sldId id="273" r:id="rId15"/>
    <p:sldId id="260" r:id="rId16"/>
    <p:sldId id="259" r:id="rId17"/>
    <p:sldId id="261" r:id="rId18"/>
    <p:sldId id="308" r:id="rId19"/>
    <p:sldId id="282" r:id="rId20"/>
    <p:sldId id="264" r:id="rId21"/>
    <p:sldId id="263" r:id="rId22"/>
    <p:sldId id="284" r:id="rId23"/>
    <p:sldId id="290" r:id="rId24"/>
    <p:sldId id="265" r:id="rId25"/>
    <p:sldId id="266" r:id="rId26"/>
    <p:sldId id="267" r:id="rId27"/>
    <p:sldId id="275" r:id="rId28"/>
    <p:sldId id="295" r:id="rId29"/>
    <p:sldId id="296" r:id="rId30"/>
    <p:sldId id="309" r:id="rId31"/>
    <p:sldId id="297" r:id="rId32"/>
    <p:sldId id="300" r:id="rId33"/>
    <p:sldId id="292" r:id="rId34"/>
    <p:sldId id="270" r:id="rId35"/>
    <p:sldId id="287" r:id="rId36"/>
    <p:sldId id="268" r:id="rId37"/>
    <p:sldId id="277" r:id="rId38"/>
    <p:sldId id="29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sti Jones" initials="DJ" lastIdx="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5" autoAdjust="0"/>
    <p:restoredTop sz="94660"/>
  </p:normalViewPr>
  <p:slideViewPr>
    <p:cSldViewPr snapToGrid="0">
      <p:cViewPr varScale="1">
        <p:scale>
          <a:sx n="86" d="100"/>
          <a:sy n="86" d="100"/>
        </p:scale>
        <p:origin x="542"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2-28T07:43:50.002" idx="1">
    <p:pos x="10" y="10"/>
    <p:text/>
    <p:extLst>
      <p:ext uri="{C676402C-5697-4E1C-873F-D02D1690AC5C}">
        <p15:threadingInfo xmlns:p15="http://schemas.microsoft.com/office/powerpoint/2012/main" timeZoneBias="300"/>
      </p:ext>
    </p:extLst>
  </p:cm>
  <p:cm authorId="1" dt="2018-12-28T07:43:56.018" idx="2">
    <p:pos x="106" y="106"/>
    <p:text/>
    <p:extLst>
      <p:ext uri="{C676402C-5697-4E1C-873F-D02D1690AC5C}">
        <p15:threadingInfo xmlns:p15="http://schemas.microsoft.com/office/powerpoint/2012/main" timeZoneBias="300"/>
      </p:ext>
    </p:extLst>
  </p:cm>
  <p:cm authorId="1" dt="2018-12-28T07:43:58.096" idx="3">
    <p:pos x="202" y="202"/>
    <p:text/>
    <p:extLst>
      <p:ext uri="{C676402C-5697-4E1C-873F-D02D1690AC5C}">
        <p15:threadingInfo xmlns:p15="http://schemas.microsoft.com/office/powerpoint/2012/main" timeZoneBias="300"/>
      </p:ext>
    </p:extLst>
  </p:cm>
  <p:cm authorId="1" dt="2018-12-28T07:44:00.783" idx="4">
    <p:pos x="298" y="298"/>
    <p:text/>
    <p:extLst>
      <p:ext uri="{C676402C-5697-4E1C-873F-D02D1690AC5C}">
        <p15:threadingInfo xmlns:p15="http://schemas.microsoft.com/office/powerpoint/2012/main" timeZoneBias="300"/>
      </p:ext>
    </p:extLst>
  </p:cm>
  <p:cm authorId="1" dt="2018-12-28T07:44:01.986" idx="5">
    <p:pos x="394" y="394"/>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F1D3E1-8BFA-450E-9DC3-C63B61A4A86F}" type="datetimeFigureOut">
              <a:rPr lang="en-US" smtClean="0"/>
              <a:t>1/20/2019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EE74A5-3648-485A-98F8-7A8E4B2DFFD6}" type="slidenum">
              <a:rPr lang="en-US" smtClean="0"/>
              <a:t>‹#›</a:t>
            </a:fld>
            <a:endParaRPr lang="en-US"/>
          </a:p>
        </p:txBody>
      </p:sp>
    </p:spTree>
    <p:extLst>
      <p:ext uri="{BB962C8B-B14F-4D97-AF65-F5344CB8AC3E}">
        <p14:creationId xmlns:p14="http://schemas.microsoft.com/office/powerpoint/2010/main" val="876333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E74A5-3648-485A-98F8-7A8E4B2DFFD6}" type="slidenum">
              <a:rPr lang="en-US" smtClean="0"/>
              <a:t>2</a:t>
            </a:fld>
            <a:endParaRPr lang="en-US" dirty="0"/>
          </a:p>
        </p:txBody>
      </p:sp>
    </p:spTree>
    <p:extLst>
      <p:ext uri="{BB962C8B-B14F-4D97-AF65-F5344CB8AC3E}">
        <p14:creationId xmlns:p14="http://schemas.microsoft.com/office/powerpoint/2010/main" val="3501157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E74A5-3648-485A-98F8-7A8E4B2DFFD6}" type="slidenum">
              <a:rPr lang="en-US" smtClean="0"/>
              <a:t>3</a:t>
            </a:fld>
            <a:endParaRPr lang="en-US" dirty="0"/>
          </a:p>
        </p:txBody>
      </p:sp>
    </p:spTree>
    <p:extLst>
      <p:ext uri="{BB962C8B-B14F-4D97-AF65-F5344CB8AC3E}">
        <p14:creationId xmlns:p14="http://schemas.microsoft.com/office/powerpoint/2010/main" val="420076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EE74A5-3648-485A-98F8-7A8E4B2DFFD6}" type="slidenum">
              <a:rPr lang="en-US" smtClean="0"/>
              <a:t>18</a:t>
            </a:fld>
            <a:endParaRPr lang="en-US"/>
          </a:p>
        </p:txBody>
      </p:sp>
    </p:spTree>
    <p:extLst>
      <p:ext uri="{BB962C8B-B14F-4D97-AF65-F5344CB8AC3E}">
        <p14:creationId xmlns:p14="http://schemas.microsoft.com/office/powerpoint/2010/main" val="1450021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438956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3403074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6803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4133464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2171011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217266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3824223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269007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622830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2458456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30556C-1CEA-4895-B99F-497E8E5C2291}"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E69EC2-87F5-43B9-A0F4-21BD961295C7}" type="slidenum">
              <a:rPr lang="en-US" smtClean="0"/>
              <a:t>‹#›</a:t>
            </a:fld>
            <a:endParaRPr lang="en-US" dirty="0"/>
          </a:p>
        </p:txBody>
      </p:sp>
    </p:spTree>
    <p:extLst>
      <p:ext uri="{BB962C8B-B14F-4D97-AF65-F5344CB8AC3E}">
        <p14:creationId xmlns:p14="http://schemas.microsoft.com/office/powerpoint/2010/main" val="160326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30556C-1CEA-4895-B99F-497E8E5C2291}" type="datetimeFigureOut">
              <a:rPr lang="en-US" smtClean="0"/>
              <a:t>1/20/2019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E69EC2-87F5-43B9-A0F4-21BD961295C7}" type="slidenum">
              <a:rPr lang="en-US" smtClean="0"/>
              <a:t>‹#›</a:t>
            </a:fld>
            <a:endParaRPr lang="en-US" dirty="0"/>
          </a:p>
        </p:txBody>
      </p:sp>
    </p:spTree>
    <p:extLst>
      <p:ext uri="{BB962C8B-B14F-4D97-AF65-F5344CB8AC3E}">
        <p14:creationId xmlns:p14="http://schemas.microsoft.com/office/powerpoint/2010/main" val="2991568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9755" y="690465"/>
            <a:ext cx="10935478" cy="5383525"/>
          </a:xfrm>
          <a:prstGeom prst="rect">
            <a:avLst/>
          </a:prstGeom>
        </p:spPr>
        <p:txBody>
          <a:bodyPr wrap="square">
            <a:spAutoFit/>
          </a:bodyPr>
          <a:lstStyle/>
          <a:p>
            <a:pPr algn="ctr">
              <a:lnSpc>
                <a:spcPct val="115000"/>
              </a:lnSpc>
              <a:spcAft>
                <a:spcPts val="1000"/>
              </a:spcAft>
            </a:pPr>
            <a:r>
              <a:rPr lang="en-US" sz="3600" b="1" kern="1800" dirty="0" smtClean="0">
                <a:effectLst/>
                <a:latin typeface="Times New Roman" panose="02020603050405020304" pitchFamily="18" charset="0"/>
                <a:ea typeface="Times New Roman" panose="02020603050405020304" pitchFamily="18" charset="0"/>
                <a:cs typeface="Times New Roman" panose="02020603050405020304" pitchFamily="18" charset="0"/>
              </a:rPr>
              <a:t>Stirrup Key Harbor</a:t>
            </a:r>
            <a:r>
              <a:rPr lang="en-US" sz="2800" b="1" kern="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smtClean="0">
                <a:effectLst/>
                <a:latin typeface="Times New Roman" panose="02020603050405020304" pitchFamily="18" charset="0"/>
                <a:ea typeface="Times New Roman" panose="02020603050405020304" pitchFamily="18" charset="0"/>
                <a:cs typeface="Times New Roman" panose="02020603050405020304" pitchFamily="18" charset="0"/>
              </a:rPr>
              <a:t>Overview     Jan 2019</a:t>
            </a:r>
          </a:p>
          <a:p>
            <a:pPr>
              <a:lnSpc>
                <a:spcPct val="115000"/>
              </a:lnSpc>
              <a:spcAft>
                <a:spcPts val="1000"/>
              </a:spcAft>
            </a:pP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6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“Stirrup Key, Keep on doing whatever you are doing.  </a:t>
            </a:r>
          </a:p>
          <a:p>
            <a:pPr algn="ctr">
              <a:lnSpc>
                <a:spcPct val="115000"/>
              </a:lnSpc>
              <a:spcAft>
                <a:spcPts val="1000"/>
              </a:spcAft>
            </a:pPr>
            <a:r>
              <a:rPr lang="en-US" sz="36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It is working.”  </a:t>
            </a:r>
            <a:r>
              <a:rPr lang="en-US" sz="32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15000"/>
              </a:lnSpc>
              <a:spcAft>
                <a:spcPts val="1000"/>
              </a:spcAft>
            </a:pPr>
            <a:r>
              <a:rPr lang="en-US" sz="32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Rhonda Hague, Monroe County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Sustainability Director</a:t>
            </a:r>
            <a:r>
              <a:rPr lang="en-US"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Responsible for compliance with US </a:t>
            </a:r>
            <a:r>
              <a:rPr lang="en-US"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Congress Clean Water Act.   She wrote that the </a:t>
            </a:r>
            <a:r>
              <a:rPr lang="en-US" sz="2400" b="1" u="sng" dirty="0" smtClean="0">
                <a:effectLst/>
                <a:latin typeface="Times New Roman" panose="02020603050405020304" pitchFamily="18" charset="0"/>
                <a:ea typeface="Times New Roman" panose="02020603050405020304" pitchFamily="18" charset="0"/>
                <a:cs typeface="Times New Roman" panose="02020603050405020304" pitchFamily="18" charset="0"/>
              </a:rPr>
              <a:t>June 2017  county wide</a:t>
            </a:r>
            <a:r>
              <a:rPr lang="en-US"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 water quality analysis conducted by FIU showed a nearly three-fold improvement in Stirrup Key canal water quality.   </a:t>
            </a:r>
            <a:r>
              <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effectLst/>
                <a:latin typeface="Times New Roman" panose="02020603050405020304" pitchFamily="18" charset="0"/>
                <a:ea typeface="Times New Roman" panose="02020603050405020304" pitchFamily="18" charset="0"/>
                <a:cs typeface="Times New Roman" panose="02020603050405020304" pitchFamily="18" charset="0"/>
              </a:rPr>
              <a:t> This is important. More on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it</a:t>
            </a:r>
            <a:r>
              <a:rPr lang="en-US" dirty="0" smtClean="0">
                <a:effectLst/>
                <a:latin typeface="Times New Roman" panose="02020603050405020304" pitchFamily="18" charset="0"/>
                <a:ea typeface="Times New Roman" panose="02020603050405020304" pitchFamily="18" charset="0"/>
                <a:cs typeface="Times New Roman" panose="02020603050405020304" pitchFamily="18" charset="0"/>
              </a:rPr>
              <a:t> shortly. But first a few harbor actions since last year*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0283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8775" y="39950"/>
            <a:ext cx="10287000" cy="6858000"/>
          </a:xfrm>
          <a:prstGeom prst="rect">
            <a:avLst/>
          </a:prstGeom>
        </p:spPr>
      </p:pic>
      <p:sp>
        <p:nvSpPr>
          <p:cNvPr id="4" name="TextBox 3"/>
          <p:cNvSpPr txBox="1"/>
          <p:nvPr/>
        </p:nvSpPr>
        <p:spPr>
          <a:xfrm>
            <a:off x="1209431" y="167496"/>
            <a:ext cx="5486400" cy="5632311"/>
          </a:xfrm>
          <a:prstGeom prst="rect">
            <a:avLst/>
          </a:prstGeom>
          <a:noFill/>
        </p:spPr>
        <p:txBody>
          <a:bodyPr wrap="square" rtlCol="0">
            <a:spAutoFit/>
          </a:bodyPr>
          <a:lstStyle/>
          <a:p>
            <a:r>
              <a:rPr lang="en-US" sz="4000" dirty="0" smtClean="0"/>
              <a:t>Sergio got Property Doctors to obtain a permit and clear a swath of mangrove roots along the first flushing canal. The permit belongs to SKHOA and we can continue progress under that permit</a:t>
            </a:r>
            <a:endParaRPr lang="en-US" sz="4000" dirty="0"/>
          </a:p>
        </p:txBody>
      </p:sp>
      <p:sp>
        <p:nvSpPr>
          <p:cNvPr id="5" name="TextBox 4"/>
          <p:cNvSpPr txBox="1"/>
          <p:nvPr/>
        </p:nvSpPr>
        <p:spPr>
          <a:xfrm>
            <a:off x="7119891" y="297462"/>
            <a:ext cx="2210540" cy="1211742"/>
          </a:xfrm>
          <a:prstGeom prst="rect">
            <a:avLst/>
          </a:prstGeom>
          <a:noFill/>
        </p:spPr>
        <p:txBody>
          <a:bodyPr wrap="square" rtlCol="0">
            <a:spAutoFit/>
          </a:bodyPr>
          <a:lstStyle/>
          <a:p>
            <a:r>
              <a:rPr lang="en-US" sz="3600" dirty="0" smtClean="0">
                <a:solidFill>
                  <a:schemeClr val="accent5">
                    <a:lumMod val="60000"/>
                    <a:lumOff val="40000"/>
                  </a:schemeClr>
                </a:solidFill>
              </a:rPr>
              <a:t>This is a big deal</a:t>
            </a:r>
            <a:endParaRPr lang="en-US" sz="3600" dirty="0">
              <a:solidFill>
                <a:schemeClr val="accent5">
                  <a:lumMod val="60000"/>
                  <a:lumOff val="40000"/>
                </a:schemeClr>
              </a:solidFill>
            </a:endParaRPr>
          </a:p>
        </p:txBody>
      </p:sp>
      <p:sp>
        <p:nvSpPr>
          <p:cNvPr id="3" name="TextBox 2"/>
          <p:cNvSpPr txBox="1"/>
          <p:nvPr/>
        </p:nvSpPr>
        <p:spPr>
          <a:xfrm>
            <a:off x="4980214" y="5257800"/>
            <a:ext cx="3747407" cy="1200329"/>
          </a:xfrm>
          <a:prstGeom prst="rect">
            <a:avLst/>
          </a:prstGeom>
          <a:noFill/>
        </p:spPr>
        <p:txBody>
          <a:bodyPr wrap="square" rtlCol="0">
            <a:spAutoFit/>
          </a:bodyPr>
          <a:lstStyle/>
          <a:p>
            <a:r>
              <a:rPr lang="en-US" dirty="0" smtClean="0">
                <a:solidFill>
                  <a:schemeClr val="accent5">
                    <a:lumMod val="60000"/>
                    <a:lumOff val="40000"/>
                  </a:schemeClr>
                </a:solidFill>
              </a:rPr>
              <a:t>One action for SKHOA to comply with the Clean Water Act under the FKRAD is enhanced flushing thru the first flushing canal. This is a key first step. </a:t>
            </a:r>
            <a:endParaRPr lang="en-US" dirty="0">
              <a:solidFill>
                <a:schemeClr val="accent5">
                  <a:lumMod val="60000"/>
                  <a:lumOff val="40000"/>
                </a:schemeClr>
              </a:solidFill>
            </a:endParaRPr>
          </a:p>
        </p:txBody>
      </p:sp>
    </p:spTree>
    <p:extLst>
      <p:ext uri="{BB962C8B-B14F-4D97-AF65-F5344CB8AC3E}">
        <p14:creationId xmlns:p14="http://schemas.microsoft.com/office/powerpoint/2010/main" val="2684861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1143000" y="5045529"/>
            <a:ext cx="9544049" cy="1200329"/>
          </a:xfrm>
          <a:prstGeom prst="rect">
            <a:avLst/>
          </a:prstGeom>
          <a:noFill/>
        </p:spPr>
        <p:txBody>
          <a:bodyPr wrap="square" rtlCol="0">
            <a:spAutoFit/>
          </a:bodyPr>
          <a:lstStyle/>
          <a:p>
            <a:r>
              <a:rPr lang="en-US" sz="3600" dirty="0" smtClean="0">
                <a:solidFill>
                  <a:schemeClr val="bg1"/>
                </a:solidFill>
              </a:rPr>
              <a:t>We had an overhead Boat Ramp Light installed– </a:t>
            </a:r>
            <a:r>
              <a:rPr lang="en-US" sz="3600" dirty="0" smtClean="0">
                <a:solidFill>
                  <a:schemeClr val="bg1"/>
                </a:solidFill>
              </a:rPr>
              <a:t>for Safety </a:t>
            </a:r>
            <a:r>
              <a:rPr lang="en-US" sz="3600" dirty="0" smtClean="0">
                <a:solidFill>
                  <a:schemeClr val="bg1"/>
                </a:solidFill>
              </a:rPr>
              <a:t>and </a:t>
            </a:r>
            <a:r>
              <a:rPr lang="en-US" sz="3600" dirty="0" smtClean="0">
                <a:solidFill>
                  <a:schemeClr val="bg1"/>
                </a:solidFill>
              </a:rPr>
              <a:t>it makes the ramp </a:t>
            </a:r>
            <a:r>
              <a:rPr lang="en-US" sz="3600" dirty="0" smtClean="0">
                <a:solidFill>
                  <a:schemeClr val="bg1"/>
                </a:solidFill>
              </a:rPr>
              <a:t>more useable</a:t>
            </a:r>
            <a:endParaRPr lang="en-US" sz="3600" dirty="0">
              <a:solidFill>
                <a:schemeClr val="bg1"/>
              </a:solidFill>
            </a:endParaRPr>
          </a:p>
        </p:txBody>
      </p:sp>
    </p:spTree>
    <p:extLst>
      <p:ext uri="{BB962C8B-B14F-4D97-AF65-F5344CB8AC3E}">
        <p14:creationId xmlns:p14="http://schemas.microsoft.com/office/powerpoint/2010/main" val="2094009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5530788" y="417249"/>
            <a:ext cx="3488925" cy="923330"/>
          </a:xfrm>
          <a:prstGeom prst="rect">
            <a:avLst/>
          </a:prstGeom>
          <a:noFill/>
        </p:spPr>
        <p:txBody>
          <a:bodyPr wrap="square" rtlCol="0">
            <a:spAutoFit/>
          </a:bodyPr>
          <a:lstStyle/>
          <a:p>
            <a:r>
              <a:rPr lang="en-US" dirty="0" smtClean="0"/>
              <a:t>An Automatic </a:t>
            </a:r>
            <a:r>
              <a:rPr lang="en-US" dirty="0" smtClean="0"/>
              <a:t>timer </a:t>
            </a:r>
            <a:r>
              <a:rPr lang="en-US" dirty="0" smtClean="0"/>
              <a:t>was installed on the boat </a:t>
            </a:r>
            <a:r>
              <a:rPr lang="en-US" dirty="0" smtClean="0"/>
              <a:t>ramp light pole, </a:t>
            </a:r>
            <a:r>
              <a:rPr lang="en-US" dirty="0" smtClean="0"/>
              <a:t>so the ramp light turns off </a:t>
            </a:r>
            <a:r>
              <a:rPr lang="en-US" dirty="0" smtClean="0"/>
              <a:t>automatically</a:t>
            </a:r>
            <a:endParaRPr lang="en-US" dirty="0"/>
          </a:p>
        </p:txBody>
      </p:sp>
    </p:spTree>
    <p:extLst>
      <p:ext uri="{BB962C8B-B14F-4D97-AF65-F5344CB8AC3E}">
        <p14:creationId xmlns:p14="http://schemas.microsoft.com/office/powerpoint/2010/main" val="1786224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3561" y="0"/>
            <a:ext cx="10287000" cy="6858000"/>
          </a:xfrm>
          <a:prstGeom prst="rect">
            <a:avLst/>
          </a:prstGeom>
        </p:spPr>
      </p:pic>
      <p:sp>
        <p:nvSpPr>
          <p:cNvPr id="4" name="TextBox 3"/>
          <p:cNvSpPr txBox="1"/>
          <p:nvPr/>
        </p:nvSpPr>
        <p:spPr>
          <a:xfrm>
            <a:off x="653561" y="137787"/>
            <a:ext cx="6723783" cy="2246769"/>
          </a:xfrm>
          <a:prstGeom prst="rect">
            <a:avLst/>
          </a:prstGeom>
          <a:noFill/>
        </p:spPr>
        <p:txBody>
          <a:bodyPr wrap="square" rtlCol="0">
            <a:spAutoFit/>
          </a:bodyPr>
          <a:lstStyle/>
          <a:p>
            <a:r>
              <a:rPr lang="en-US" sz="2800" dirty="0" smtClean="0"/>
              <a:t>Sergio &amp; Tim </a:t>
            </a:r>
            <a:r>
              <a:rPr lang="en-US" sz="2800" dirty="0" err="1" smtClean="0"/>
              <a:t>Heise</a:t>
            </a:r>
            <a:r>
              <a:rPr lang="en-US" sz="2800" dirty="0" smtClean="0"/>
              <a:t> got Tim's electrician to replace a bunch of bad GFI outlets, bad wiring and bad circuit breakers around both marinas- </a:t>
            </a:r>
            <a:r>
              <a:rPr lang="en-US" sz="2800" dirty="0" smtClean="0"/>
              <a:t>Most outlets </a:t>
            </a:r>
            <a:r>
              <a:rPr lang="en-US" sz="2800" dirty="0" smtClean="0"/>
              <a:t>have </a:t>
            </a:r>
            <a:endParaRPr lang="en-US" sz="2800" dirty="0" smtClean="0"/>
          </a:p>
          <a:p>
            <a:r>
              <a:rPr lang="en-US" sz="2800" dirty="0" smtClean="0"/>
              <a:t>breaker </a:t>
            </a:r>
            <a:r>
              <a:rPr lang="en-US" sz="2800" dirty="0" smtClean="0"/>
              <a:t>numbers now.                                      </a:t>
            </a:r>
            <a:endParaRPr lang="en-US" sz="2800" dirty="0"/>
          </a:p>
        </p:txBody>
      </p:sp>
    </p:spTree>
    <p:extLst>
      <p:ext uri="{BB962C8B-B14F-4D97-AF65-F5344CB8AC3E}">
        <p14:creationId xmlns:p14="http://schemas.microsoft.com/office/powerpoint/2010/main" val="1388502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667000" y="857250"/>
            <a:ext cx="6858000" cy="5143500"/>
          </a:xfrm>
          <a:prstGeom prst="rect">
            <a:avLst/>
          </a:prstGeom>
        </p:spPr>
      </p:pic>
      <p:sp>
        <p:nvSpPr>
          <p:cNvPr id="3" name="TextBox 2"/>
          <p:cNvSpPr txBox="1"/>
          <p:nvPr/>
        </p:nvSpPr>
        <p:spPr>
          <a:xfrm>
            <a:off x="204186" y="140677"/>
            <a:ext cx="3320063" cy="6494085"/>
          </a:xfrm>
          <a:prstGeom prst="rect">
            <a:avLst/>
          </a:prstGeom>
          <a:noFill/>
        </p:spPr>
        <p:txBody>
          <a:bodyPr wrap="square" rtlCol="0">
            <a:spAutoFit/>
          </a:bodyPr>
          <a:lstStyle/>
          <a:p>
            <a:r>
              <a:rPr lang="en-US" sz="2000" b="1" dirty="0" smtClean="0"/>
              <a:t>Breaker panel full</a:t>
            </a:r>
            <a:r>
              <a:rPr lang="en-US" dirty="0" smtClean="0"/>
              <a:t>. And has a lot of corrosion internally.</a:t>
            </a:r>
          </a:p>
          <a:p>
            <a:endParaRPr lang="en-US" dirty="0"/>
          </a:p>
          <a:p>
            <a:r>
              <a:rPr lang="en-US" dirty="0" smtClean="0"/>
              <a:t> </a:t>
            </a:r>
            <a:r>
              <a:rPr lang="en-US" b="1" dirty="0" smtClean="0"/>
              <a:t>We Need new larger panel. </a:t>
            </a:r>
            <a:r>
              <a:rPr lang="en-US" dirty="0" smtClean="0"/>
              <a:t>There will be additional large boats with lifts but no breaker space is available.</a:t>
            </a:r>
          </a:p>
          <a:p>
            <a:r>
              <a:rPr lang="en-US" dirty="0" smtClean="0"/>
              <a:t>                     &amp;</a:t>
            </a:r>
            <a:endParaRPr lang="en-US" dirty="0"/>
          </a:p>
          <a:p>
            <a:r>
              <a:rPr lang="en-US" dirty="0" smtClean="0"/>
              <a:t>We have needed a heavier  underground wire to the old, small blower since it was installed – undersize wire causes bearings to burn out </a:t>
            </a:r>
            <a:r>
              <a:rPr lang="en-US" u="sng" dirty="0" smtClean="0"/>
              <a:t>repeatedly</a:t>
            </a:r>
          </a:p>
          <a:p>
            <a:endParaRPr lang="en-US" dirty="0"/>
          </a:p>
          <a:p>
            <a:r>
              <a:rPr lang="en-US" dirty="0" smtClean="0"/>
              <a:t>So Dr Bob Has to load blower into his pickup by front end loader,  take to Miami  - go back to Miami  - load off of pickup into front end loader and reinstall –  This has been going on for ten years –</a:t>
            </a:r>
          </a:p>
          <a:p>
            <a:endParaRPr lang="en-US" dirty="0"/>
          </a:p>
          <a:p>
            <a:r>
              <a:rPr lang="en-US" b="1" dirty="0" smtClean="0">
                <a:solidFill>
                  <a:srgbClr val="C00000"/>
                </a:solidFill>
              </a:rPr>
              <a:t>It is Way </a:t>
            </a:r>
            <a:r>
              <a:rPr lang="en-US" b="1" dirty="0" smtClean="0">
                <a:solidFill>
                  <a:srgbClr val="C00000"/>
                </a:solidFill>
              </a:rPr>
              <a:t>past time to </a:t>
            </a:r>
            <a:r>
              <a:rPr lang="en-US" b="1" dirty="0" smtClean="0">
                <a:solidFill>
                  <a:srgbClr val="C00000"/>
                </a:solidFill>
              </a:rPr>
              <a:t>correct this</a:t>
            </a:r>
            <a:r>
              <a:rPr lang="en-US" dirty="0" smtClean="0">
                <a:solidFill>
                  <a:srgbClr val="C00000"/>
                </a:solidFill>
              </a:rPr>
              <a:t>.</a:t>
            </a:r>
            <a:endParaRPr lang="en-US" dirty="0" smtClean="0">
              <a:solidFill>
                <a:srgbClr val="C00000"/>
              </a:solidFill>
            </a:endParaRPr>
          </a:p>
        </p:txBody>
      </p:sp>
    </p:spTree>
    <p:extLst>
      <p:ext uri="{BB962C8B-B14F-4D97-AF65-F5344CB8AC3E}">
        <p14:creationId xmlns:p14="http://schemas.microsoft.com/office/powerpoint/2010/main" val="3742652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i.ytimg.com/vi/yT9w249mswo/maxresdefault.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87680" y="0"/>
            <a:ext cx="9403080" cy="6446520"/>
          </a:xfrm>
          <a:prstGeom prst="rect">
            <a:avLst/>
          </a:prstGeom>
          <a:noFill/>
          <a:ln>
            <a:noFill/>
          </a:ln>
        </p:spPr>
      </p:pic>
      <p:sp>
        <p:nvSpPr>
          <p:cNvPr id="3" name="TextBox 2"/>
          <p:cNvSpPr txBox="1"/>
          <p:nvPr/>
        </p:nvSpPr>
        <p:spPr>
          <a:xfrm>
            <a:off x="938893" y="115411"/>
            <a:ext cx="8755523" cy="2308324"/>
          </a:xfrm>
          <a:prstGeom prst="rect">
            <a:avLst/>
          </a:prstGeom>
          <a:noFill/>
        </p:spPr>
        <p:txBody>
          <a:bodyPr wrap="square" rtlCol="0">
            <a:spAutoFit/>
          </a:bodyPr>
          <a:lstStyle/>
          <a:p>
            <a:r>
              <a:rPr lang="en-US" dirty="0" smtClean="0"/>
              <a:t>Hurricane Irma pretty much destroyed the road, common area on both sides, including palms, shrubs, dock electricity and plumbing as well as play ground and pick nick facilities. All were replaced within 9 months after Irma because the professional HOA manager had contractors and engineers, permitting contacts, By-Laws and funding lined up in advance. SKHOA has had an undersized weed gate blower and undersized electrical line to the blower for 8 years causing an absurd amount of maintenance effort by Dr Bob, a volunteer.   WHY HAVE WE NOT CORRECTED THESE TWO SMALL RELATIVELY MINOR PROBLEMS IN EIGHT YEARS WHEN OTHER HOA’S </a:t>
            </a:r>
            <a:r>
              <a:rPr lang="en-US" dirty="0" smtClean="0"/>
              <a:t>HAVE DONE SO </a:t>
            </a:r>
            <a:r>
              <a:rPr lang="en-US" dirty="0" smtClean="0"/>
              <a:t>MUCH </a:t>
            </a:r>
            <a:r>
              <a:rPr lang="en-US" dirty="0" smtClean="0"/>
              <a:t>MORE QUICKLY </a:t>
            </a:r>
            <a:r>
              <a:rPr lang="en-US" dirty="0" smtClean="0"/>
              <a:t>RIGHT AFTER IRMA?</a:t>
            </a:r>
            <a:endParaRPr lang="en-US" dirty="0"/>
          </a:p>
        </p:txBody>
      </p:sp>
    </p:spTree>
    <p:extLst>
      <p:ext uri="{BB962C8B-B14F-4D97-AF65-F5344CB8AC3E}">
        <p14:creationId xmlns:p14="http://schemas.microsoft.com/office/powerpoint/2010/main" val="2181694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26634"/>
            <a:ext cx="10287000" cy="6858000"/>
          </a:xfrm>
          <a:prstGeom prst="rect">
            <a:avLst/>
          </a:prstGeom>
        </p:spPr>
      </p:pic>
      <p:sp>
        <p:nvSpPr>
          <p:cNvPr id="4" name="TextBox 3"/>
          <p:cNvSpPr txBox="1"/>
          <p:nvPr/>
        </p:nvSpPr>
        <p:spPr>
          <a:xfrm>
            <a:off x="1600200" y="5143500"/>
            <a:ext cx="8205107" cy="523220"/>
          </a:xfrm>
          <a:prstGeom prst="rect">
            <a:avLst/>
          </a:prstGeom>
          <a:noFill/>
        </p:spPr>
        <p:txBody>
          <a:bodyPr wrap="square" rtlCol="0">
            <a:spAutoFit/>
          </a:bodyPr>
          <a:lstStyle/>
          <a:p>
            <a:r>
              <a:rPr lang="en-US" sz="2800" dirty="0" smtClean="0">
                <a:solidFill>
                  <a:schemeClr val="accent5">
                    <a:lumMod val="60000"/>
                    <a:lumOff val="40000"/>
                  </a:schemeClr>
                </a:solidFill>
              </a:rPr>
              <a:t>Island house off of Sombrero subdivision after Irma.</a:t>
            </a:r>
            <a:endParaRPr lang="en-US" sz="2800" dirty="0">
              <a:solidFill>
                <a:schemeClr val="accent5">
                  <a:lumMod val="60000"/>
                  <a:lumOff val="40000"/>
                </a:schemeClr>
              </a:solidFill>
            </a:endParaRPr>
          </a:p>
        </p:txBody>
      </p:sp>
    </p:spTree>
    <p:extLst>
      <p:ext uri="{BB962C8B-B14F-4D97-AF65-F5344CB8AC3E}">
        <p14:creationId xmlns:p14="http://schemas.microsoft.com/office/powerpoint/2010/main" val="353061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952500" y="4989249"/>
            <a:ext cx="10180099" cy="1815882"/>
          </a:xfrm>
          <a:prstGeom prst="rect">
            <a:avLst/>
          </a:prstGeom>
          <a:noFill/>
        </p:spPr>
        <p:txBody>
          <a:bodyPr wrap="square" rtlCol="0">
            <a:spAutoFit/>
          </a:bodyPr>
          <a:lstStyle/>
          <a:p>
            <a:r>
              <a:rPr lang="en-US" sz="2800" dirty="0">
                <a:solidFill>
                  <a:srgbClr val="00B0F0"/>
                </a:solidFill>
              </a:rPr>
              <a:t>Totally Redone  9 months later but after 8 years SKHOA still has defective wire to our weed gate blower and even though a member DONATED the needed larger </a:t>
            </a:r>
            <a:r>
              <a:rPr lang="en-US" sz="2800" dirty="0" smtClean="0">
                <a:solidFill>
                  <a:srgbClr val="00B0F0"/>
                </a:solidFill>
              </a:rPr>
              <a:t>blower, </a:t>
            </a:r>
            <a:r>
              <a:rPr lang="en-US" sz="2800" dirty="0" err="1" smtClean="0">
                <a:solidFill>
                  <a:srgbClr val="00B0F0"/>
                </a:solidFill>
              </a:rPr>
              <a:t>Dr</a:t>
            </a:r>
            <a:r>
              <a:rPr lang="en-US" sz="2800" dirty="0" smtClean="0">
                <a:solidFill>
                  <a:srgbClr val="00B0F0"/>
                </a:solidFill>
              </a:rPr>
              <a:t> </a:t>
            </a:r>
            <a:r>
              <a:rPr lang="en-US" sz="2800" dirty="0">
                <a:solidFill>
                  <a:srgbClr val="00B0F0"/>
                </a:solidFill>
              </a:rPr>
              <a:t>Bob has to spend enormous effort repairing the old inadequate system.  WHY? </a:t>
            </a:r>
            <a:endParaRPr lang="en-US" sz="2800" dirty="0">
              <a:solidFill>
                <a:srgbClr val="00B0F0"/>
              </a:solidFill>
            </a:endParaRPr>
          </a:p>
        </p:txBody>
      </p:sp>
    </p:spTree>
    <p:extLst>
      <p:ext uri="{BB962C8B-B14F-4D97-AF65-F5344CB8AC3E}">
        <p14:creationId xmlns:p14="http://schemas.microsoft.com/office/powerpoint/2010/main" val="3535449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883" y="-471240"/>
            <a:ext cx="10794093" cy="2531616"/>
          </a:xfrm>
        </p:spPr>
        <p:txBody>
          <a:bodyPr>
            <a:normAutofit/>
          </a:bodyPr>
          <a:lstStyle/>
          <a:p>
            <a:pPr algn="ctr"/>
            <a:r>
              <a:rPr lang="en-US" sz="4400" b="1" dirty="0" smtClean="0">
                <a:solidFill>
                  <a:srgbClr val="FF0000"/>
                </a:solidFill>
              </a:rPr>
              <a:t>*Stirrup Key Is In Violation Of US Congress Clean Water Act</a:t>
            </a:r>
            <a:r>
              <a:rPr lang="en-US" sz="4400" b="1" dirty="0" smtClean="0"/>
              <a:t/>
            </a:r>
            <a:br>
              <a:rPr lang="en-US" sz="4400" b="1" dirty="0" smtClean="0"/>
            </a:br>
            <a:r>
              <a:rPr lang="en-US" sz="2000" dirty="0" smtClean="0"/>
              <a:t>Along With Many Other Canals In Monroe County</a:t>
            </a:r>
            <a:endParaRPr lang="en-US" sz="2000" dirty="0"/>
          </a:p>
        </p:txBody>
      </p:sp>
      <p:sp>
        <p:nvSpPr>
          <p:cNvPr id="3" name="Text Placeholder 2"/>
          <p:cNvSpPr>
            <a:spLocks noGrp="1"/>
          </p:cNvSpPr>
          <p:nvPr>
            <p:ph type="body" idx="1"/>
          </p:nvPr>
        </p:nvSpPr>
        <p:spPr>
          <a:xfrm>
            <a:off x="772357" y="2157275"/>
            <a:ext cx="10714338" cy="4183892"/>
          </a:xfrm>
        </p:spPr>
        <p:txBody>
          <a:bodyPr>
            <a:normAutofit/>
          </a:bodyPr>
          <a:lstStyle/>
          <a:p>
            <a:r>
              <a:rPr lang="en-US" sz="2800" b="1" dirty="0" smtClean="0"/>
              <a:t>The Florida Keys Reasonable Assurance Document (FKRAD)   Allows Time For A Panel Of Experts To Analyze Each Canal &amp; Develop Management </a:t>
            </a:r>
            <a:r>
              <a:rPr lang="en-US" sz="2800" b="1" dirty="0" smtClean="0"/>
              <a:t>Plans (</a:t>
            </a:r>
            <a:r>
              <a:rPr lang="en-US" sz="2800" b="1" dirty="0" smtClean="0"/>
              <a:t>Including </a:t>
            </a:r>
            <a:r>
              <a:rPr lang="en-US" sz="2800" b="1" dirty="0" smtClean="0"/>
              <a:t>Plans To Tax Canal Residents) </a:t>
            </a:r>
          </a:p>
          <a:p>
            <a:endParaRPr lang="en-US" sz="2800" b="1" dirty="0" smtClean="0"/>
          </a:p>
          <a:p>
            <a:r>
              <a:rPr lang="en-US" sz="4800" dirty="0" smtClean="0"/>
              <a:t> </a:t>
            </a:r>
            <a:endParaRPr lang="en-US" sz="4800" dirty="0"/>
          </a:p>
        </p:txBody>
      </p:sp>
      <p:sp>
        <p:nvSpPr>
          <p:cNvPr id="4" name="Rectangle 3"/>
          <p:cNvSpPr/>
          <p:nvPr/>
        </p:nvSpPr>
        <p:spPr>
          <a:xfrm>
            <a:off x="577049" y="3551068"/>
            <a:ext cx="11435412" cy="3108543"/>
          </a:xfrm>
          <a:prstGeom prst="rect">
            <a:avLst/>
          </a:prstGeom>
        </p:spPr>
        <p:txBody>
          <a:bodyPr wrap="square">
            <a:spAutoFit/>
          </a:bodyPr>
          <a:lstStyle/>
          <a:p>
            <a:r>
              <a:rPr lang="en-US" sz="2800" dirty="0"/>
              <a:t>So “Keep Doing What You Are Doing. Its Working” </a:t>
            </a:r>
            <a:r>
              <a:rPr lang="en-US" sz="2800" b="1" dirty="0"/>
              <a:t>Is Good News </a:t>
            </a:r>
            <a:r>
              <a:rPr lang="en-US" sz="2800" b="1" dirty="0" smtClean="0"/>
              <a:t>For Us From </a:t>
            </a:r>
            <a:r>
              <a:rPr lang="en-US" sz="2800" b="1" dirty="0"/>
              <a:t>Ms. </a:t>
            </a:r>
            <a:r>
              <a:rPr lang="en-US" sz="2800" b="1" dirty="0" smtClean="0"/>
              <a:t>Hague!  But </a:t>
            </a:r>
            <a:r>
              <a:rPr lang="en-US" sz="2800" b="1" u="sng" dirty="0" smtClean="0"/>
              <a:t>SKHOA needs to work closely with City officials </a:t>
            </a:r>
            <a:r>
              <a:rPr lang="en-US" sz="2800" b="1" dirty="0" smtClean="0"/>
              <a:t>to 1. avoid being taxed for things we have done on our own 2. to learn what we can do to become </a:t>
            </a:r>
            <a:r>
              <a:rPr lang="en-US" sz="2800" b="1" dirty="0" smtClean="0"/>
              <a:t>eligible and a </a:t>
            </a:r>
            <a:r>
              <a:rPr lang="en-US" sz="2800" b="1" dirty="0" smtClean="0"/>
              <a:t>priority for </a:t>
            </a:r>
            <a:r>
              <a:rPr lang="en-US" sz="2800" b="1" dirty="0" smtClean="0"/>
              <a:t>grant </a:t>
            </a:r>
            <a:r>
              <a:rPr lang="en-US" sz="2800" b="1" dirty="0" smtClean="0"/>
              <a:t>funded muck removal and 3. </a:t>
            </a:r>
            <a:r>
              <a:rPr lang="en-US" sz="2800" b="1" dirty="0" smtClean="0"/>
              <a:t>to identify specialty </a:t>
            </a:r>
            <a:r>
              <a:rPr lang="en-US" sz="2800" b="1" dirty="0" smtClean="0"/>
              <a:t>contractors </a:t>
            </a:r>
            <a:r>
              <a:rPr lang="en-US" sz="2800" b="1" dirty="0" smtClean="0"/>
              <a:t>so we can do muck removal better </a:t>
            </a:r>
            <a:r>
              <a:rPr lang="en-US" sz="2800" b="1" dirty="0" smtClean="0"/>
              <a:t>and cheaper on our own </a:t>
            </a:r>
            <a:r>
              <a:rPr lang="en-US" sz="2800" b="1" dirty="0" smtClean="0"/>
              <a:t>if needed rather than face </a:t>
            </a:r>
            <a:r>
              <a:rPr lang="en-US" sz="2800" b="1" dirty="0" smtClean="0"/>
              <a:t>up to a $10,000 per lot assessment for compliance! </a:t>
            </a:r>
            <a:endParaRPr lang="en-US" sz="2800" b="1" dirty="0"/>
          </a:p>
        </p:txBody>
      </p:sp>
    </p:spTree>
    <p:extLst>
      <p:ext uri="{BB962C8B-B14F-4D97-AF65-F5344CB8AC3E}">
        <p14:creationId xmlns:p14="http://schemas.microsoft.com/office/powerpoint/2010/main" val="39405773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a:ext>
            </a:extLst>
          </a:blip>
          <a:srcRect l="11596" t="8230" r="17274" b="-1604"/>
          <a:stretch/>
        </p:blipFill>
        <p:spPr>
          <a:xfrm>
            <a:off x="861134" y="-302554"/>
            <a:ext cx="11119835" cy="8210955"/>
          </a:xfrm>
          <a:prstGeom prst="rect">
            <a:avLst/>
          </a:prstGeom>
        </p:spPr>
      </p:pic>
      <p:sp>
        <p:nvSpPr>
          <p:cNvPr id="3" name="TextBox 2"/>
          <p:cNvSpPr txBox="1"/>
          <p:nvPr/>
        </p:nvSpPr>
        <p:spPr>
          <a:xfrm>
            <a:off x="350982" y="277092"/>
            <a:ext cx="11397425" cy="369332"/>
          </a:xfrm>
          <a:prstGeom prst="rect">
            <a:avLst/>
          </a:prstGeom>
          <a:noFill/>
        </p:spPr>
        <p:txBody>
          <a:bodyPr wrap="square" rtlCol="0">
            <a:spAutoFit/>
          </a:bodyPr>
          <a:lstStyle/>
          <a:p>
            <a:pPr algn="ctr"/>
            <a:r>
              <a:rPr lang="en-US" dirty="0" smtClean="0">
                <a:solidFill>
                  <a:srgbClr val="FF0000"/>
                </a:solidFill>
              </a:rPr>
              <a:t>These Are The Expert Agencies involved in planning for Monroe County Clean Water Act Compliance under the FKRAD</a:t>
            </a:r>
            <a:endParaRPr lang="en-US" dirty="0">
              <a:solidFill>
                <a:srgbClr val="FF0000"/>
              </a:solidFill>
            </a:endParaRPr>
          </a:p>
        </p:txBody>
      </p:sp>
    </p:spTree>
    <p:extLst>
      <p:ext uri="{BB962C8B-B14F-4D97-AF65-F5344CB8AC3E}">
        <p14:creationId xmlns:p14="http://schemas.microsoft.com/office/powerpoint/2010/main" val="362105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38545"/>
            <a:ext cx="12192000" cy="6858000"/>
          </a:xfrm>
          <a:prstGeom prst="rect">
            <a:avLst/>
          </a:prstGeom>
        </p:spPr>
      </p:pic>
      <p:sp>
        <p:nvSpPr>
          <p:cNvPr id="3" name="TextBox 2"/>
          <p:cNvSpPr txBox="1"/>
          <p:nvPr/>
        </p:nvSpPr>
        <p:spPr>
          <a:xfrm>
            <a:off x="249382" y="138544"/>
            <a:ext cx="11517746" cy="923330"/>
          </a:xfrm>
          <a:prstGeom prst="rect">
            <a:avLst/>
          </a:prstGeom>
          <a:noFill/>
        </p:spPr>
        <p:txBody>
          <a:bodyPr wrap="square" rtlCol="0">
            <a:spAutoFit/>
          </a:bodyPr>
          <a:lstStyle/>
          <a:p>
            <a:r>
              <a:rPr lang="en-US" dirty="0" smtClean="0">
                <a:solidFill>
                  <a:schemeClr val="accent2">
                    <a:lumMod val="60000"/>
                    <a:lumOff val="40000"/>
                  </a:schemeClr>
                </a:solidFill>
              </a:rPr>
              <a:t>All of the details about this are on the Monroe County web site. We are canal 170 in the spread sheet below. The expert panel calls for us to have seaweed barriers, enhance flushing canal function and dredge muck. Aeration has since been called for. We have all either established or underway except dredging. We need to keep them operational.</a:t>
            </a:r>
            <a:endParaRPr lang="en-US" dirty="0">
              <a:solidFill>
                <a:schemeClr val="accent2">
                  <a:lumMod val="60000"/>
                  <a:lumOff val="40000"/>
                </a:schemeClr>
              </a:solidFill>
            </a:endParaRPr>
          </a:p>
        </p:txBody>
      </p:sp>
    </p:spTree>
    <p:extLst>
      <p:ext uri="{BB962C8B-B14F-4D97-AF65-F5344CB8AC3E}">
        <p14:creationId xmlns:p14="http://schemas.microsoft.com/office/powerpoint/2010/main" val="4823793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87680"/>
            <a:ext cx="9144000" cy="2768137"/>
          </a:xfrm>
        </p:spPr>
        <p:txBody>
          <a:bodyPr>
            <a:normAutofit fontScale="90000"/>
          </a:bodyPr>
          <a:lstStyle/>
          <a:p>
            <a:r>
              <a:rPr lang="en-US" sz="4000" b="1" dirty="0" smtClean="0"/>
              <a:t/>
            </a:r>
            <a:br>
              <a:rPr lang="en-US" sz="4000" b="1" dirty="0" smtClean="0"/>
            </a:br>
            <a:r>
              <a:rPr lang="en-US" sz="4000" b="1" i="1" dirty="0" smtClean="0"/>
              <a:t>“Keep Doing What You Are Doing. Its Working”    </a:t>
            </a:r>
            <a:r>
              <a:rPr lang="en-US" sz="3600" dirty="0" smtClean="0"/>
              <a:t>So from a FKRAD perspective we are ahead in compliance - with four seaweed barriers and a harbor aeration system and have started restoring function of the first flushing canal</a:t>
            </a:r>
            <a:endParaRPr lang="en-US" sz="3600" dirty="0"/>
          </a:p>
        </p:txBody>
      </p:sp>
      <p:sp>
        <p:nvSpPr>
          <p:cNvPr id="3" name="Subtitle 2"/>
          <p:cNvSpPr>
            <a:spLocks noGrp="1"/>
          </p:cNvSpPr>
          <p:nvPr>
            <p:ph type="subTitle" idx="1"/>
          </p:nvPr>
        </p:nvSpPr>
        <p:spPr>
          <a:xfrm>
            <a:off x="840509" y="3255817"/>
            <a:ext cx="10381673" cy="2001983"/>
          </a:xfrm>
        </p:spPr>
        <p:txBody>
          <a:bodyPr>
            <a:noAutofit/>
          </a:bodyPr>
          <a:lstStyle/>
          <a:p>
            <a:r>
              <a:rPr lang="en-US" sz="4000" dirty="0" smtClean="0">
                <a:solidFill>
                  <a:srgbClr val="C00000"/>
                </a:solidFill>
              </a:rPr>
              <a:t>The remaining item called for by the Monroe County Canal Management Master Plan is removal of the anaerobic (toxic) seaweed sediment which is a blatant, (and a critical </a:t>
            </a:r>
            <a:r>
              <a:rPr lang="en-US" sz="4000" i="1" dirty="0" smtClean="0">
                <a:solidFill>
                  <a:srgbClr val="C00000"/>
                </a:solidFill>
              </a:rPr>
              <a:t>Clean Water Act </a:t>
            </a:r>
            <a:r>
              <a:rPr lang="en-US" sz="4000" dirty="0" smtClean="0">
                <a:solidFill>
                  <a:srgbClr val="C00000"/>
                </a:solidFill>
              </a:rPr>
              <a:t>violation) in the Windy Point marina. This has to be a focus of our association now.</a:t>
            </a:r>
            <a:endParaRPr lang="en-US" sz="4000" dirty="0">
              <a:solidFill>
                <a:srgbClr val="C00000"/>
              </a:solidFill>
            </a:endParaRPr>
          </a:p>
        </p:txBody>
      </p:sp>
    </p:spTree>
    <p:extLst>
      <p:ext uri="{BB962C8B-B14F-4D97-AF65-F5344CB8AC3E}">
        <p14:creationId xmlns:p14="http://schemas.microsoft.com/office/powerpoint/2010/main" val="2108226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29420" y="0"/>
            <a:ext cx="3933160" cy="6858000"/>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7328" y="79945"/>
            <a:ext cx="3933160" cy="6858000"/>
          </a:xfrm>
          <a:prstGeom prst="rect">
            <a:avLst/>
          </a:prstGeom>
        </p:spPr>
      </p:pic>
      <p:sp>
        <p:nvSpPr>
          <p:cNvPr id="4" name="TextBox 3"/>
          <p:cNvSpPr txBox="1"/>
          <p:nvPr/>
        </p:nvSpPr>
        <p:spPr>
          <a:xfrm>
            <a:off x="7682593" y="1281793"/>
            <a:ext cx="4090307" cy="646331"/>
          </a:xfrm>
          <a:prstGeom prst="rect">
            <a:avLst/>
          </a:prstGeom>
          <a:noFill/>
        </p:spPr>
        <p:txBody>
          <a:bodyPr wrap="square" rtlCol="0">
            <a:spAutoFit/>
          </a:bodyPr>
          <a:lstStyle/>
          <a:p>
            <a:r>
              <a:rPr lang="en-US" dirty="0" smtClean="0"/>
              <a:t>Two barriers in second flushing canal,          ---------- here</a:t>
            </a:r>
            <a:endParaRPr lang="en-US" dirty="0"/>
          </a:p>
        </p:txBody>
      </p:sp>
      <p:sp>
        <p:nvSpPr>
          <p:cNvPr id="5" name="TextBox 4"/>
          <p:cNvSpPr txBox="1"/>
          <p:nvPr/>
        </p:nvSpPr>
        <p:spPr>
          <a:xfrm>
            <a:off x="1779814" y="1371600"/>
            <a:ext cx="3665765" cy="646331"/>
          </a:xfrm>
          <a:prstGeom prst="rect">
            <a:avLst/>
          </a:prstGeom>
          <a:noFill/>
        </p:spPr>
        <p:txBody>
          <a:bodyPr wrap="square" rtlCol="0">
            <a:spAutoFit/>
          </a:bodyPr>
          <a:lstStyle/>
          <a:p>
            <a:r>
              <a:rPr lang="en-US" dirty="0" smtClean="0"/>
              <a:t>Main seaweed barrier at canal entrance here  --------------------------</a:t>
            </a:r>
            <a:endParaRPr lang="en-US" dirty="0"/>
          </a:p>
        </p:txBody>
      </p:sp>
      <p:sp>
        <p:nvSpPr>
          <p:cNvPr id="6" name="TextBox 5"/>
          <p:cNvSpPr txBox="1"/>
          <p:nvPr/>
        </p:nvSpPr>
        <p:spPr>
          <a:xfrm>
            <a:off x="6583680" y="3139613"/>
            <a:ext cx="4680064" cy="369332"/>
          </a:xfrm>
          <a:prstGeom prst="rect">
            <a:avLst/>
          </a:prstGeom>
          <a:noFill/>
        </p:spPr>
        <p:txBody>
          <a:bodyPr wrap="square" rtlCol="0">
            <a:spAutoFit/>
          </a:bodyPr>
          <a:lstStyle/>
          <a:p>
            <a:r>
              <a:rPr lang="en-US" dirty="0" smtClean="0"/>
              <a:t>-----------------Inner seaweed barrier here </a:t>
            </a:r>
            <a:endParaRPr lang="en-US" dirty="0"/>
          </a:p>
        </p:txBody>
      </p:sp>
      <p:sp>
        <p:nvSpPr>
          <p:cNvPr id="7" name="TextBox 6"/>
          <p:cNvSpPr txBox="1"/>
          <p:nvPr/>
        </p:nvSpPr>
        <p:spPr>
          <a:xfrm>
            <a:off x="7240385" y="1862051"/>
            <a:ext cx="4688379" cy="369332"/>
          </a:xfrm>
          <a:prstGeom prst="rect">
            <a:avLst/>
          </a:prstGeom>
          <a:noFill/>
        </p:spPr>
        <p:txBody>
          <a:bodyPr wrap="square" rtlCol="0">
            <a:spAutoFit/>
          </a:bodyPr>
          <a:lstStyle/>
          <a:p>
            <a:r>
              <a:rPr lang="en-US" dirty="0" smtClean="0"/>
              <a:t>------------------aeration here</a:t>
            </a:r>
            <a:endParaRPr lang="en-US" dirty="0"/>
          </a:p>
        </p:txBody>
      </p:sp>
      <p:sp>
        <p:nvSpPr>
          <p:cNvPr id="8" name="TextBox 7"/>
          <p:cNvSpPr txBox="1"/>
          <p:nvPr/>
        </p:nvSpPr>
        <p:spPr>
          <a:xfrm>
            <a:off x="4065814" y="3139613"/>
            <a:ext cx="2669722" cy="369332"/>
          </a:xfrm>
          <a:prstGeom prst="rect">
            <a:avLst/>
          </a:prstGeom>
          <a:noFill/>
        </p:spPr>
        <p:txBody>
          <a:bodyPr wrap="square" rtlCol="0">
            <a:spAutoFit/>
          </a:bodyPr>
          <a:lstStyle/>
          <a:p>
            <a:r>
              <a:rPr lang="en-US" dirty="0" smtClean="0"/>
              <a:t>Aeration here---------------</a:t>
            </a:r>
            <a:endParaRPr lang="en-US" dirty="0"/>
          </a:p>
        </p:txBody>
      </p:sp>
      <p:sp>
        <p:nvSpPr>
          <p:cNvPr id="9" name="TextBox 8"/>
          <p:cNvSpPr txBox="1"/>
          <p:nvPr/>
        </p:nvSpPr>
        <p:spPr>
          <a:xfrm>
            <a:off x="6515100" y="3548723"/>
            <a:ext cx="5053693" cy="1200329"/>
          </a:xfrm>
          <a:prstGeom prst="rect">
            <a:avLst/>
          </a:prstGeom>
          <a:noFill/>
        </p:spPr>
        <p:txBody>
          <a:bodyPr wrap="square" rtlCol="0">
            <a:spAutoFit/>
          </a:bodyPr>
          <a:lstStyle/>
          <a:p>
            <a:r>
              <a:rPr lang="en-US" dirty="0" smtClean="0"/>
              <a:t>----------First step in enhancing flushing thru first flushing canal here.  (Note the Weed gate blower &amp; aeration compressor are located here in mangroves by first flushing canal)</a:t>
            </a:r>
            <a:endParaRPr lang="en-US" dirty="0"/>
          </a:p>
        </p:txBody>
      </p:sp>
      <p:sp>
        <p:nvSpPr>
          <p:cNvPr id="10" name="TextBox 9"/>
          <p:cNvSpPr txBox="1"/>
          <p:nvPr/>
        </p:nvSpPr>
        <p:spPr>
          <a:xfrm>
            <a:off x="701115" y="441427"/>
            <a:ext cx="4380487" cy="400110"/>
          </a:xfrm>
          <a:prstGeom prst="rect">
            <a:avLst/>
          </a:prstGeom>
          <a:noFill/>
        </p:spPr>
        <p:txBody>
          <a:bodyPr wrap="square" rtlCol="0">
            <a:spAutoFit/>
          </a:bodyPr>
          <a:lstStyle/>
          <a:p>
            <a:r>
              <a:rPr lang="en-US" sz="2000" dirty="0" smtClean="0">
                <a:solidFill>
                  <a:srgbClr val="C00000"/>
                </a:solidFill>
              </a:rPr>
              <a:t>This is what SKHOA has been doing</a:t>
            </a:r>
            <a:r>
              <a:rPr lang="en-US" dirty="0" smtClean="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25106939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9368" y="0"/>
            <a:ext cx="9144000" cy="6858000"/>
          </a:xfrm>
          <a:prstGeom prst="rect">
            <a:avLst/>
          </a:prstGeom>
        </p:spPr>
      </p:pic>
      <p:sp>
        <p:nvSpPr>
          <p:cNvPr id="3" name="TextBox 2"/>
          <p:cNvSpPr txBox="1"/>
          <p:nvPr/>
        </p:nvSpPr>
        <p:spPr>
          <a:xfrm>
            <a:off x="5282215" y="2556769"/>
            <a:ext cx="3281684" cy="1815882"/>
          </a:xfrm>
          <a:prstGeom prst="rect">
            <a:avLst/>
          </a:prstGeom>
          <a:noFill/>
        </p:spPr>
        <p:txBody>
          <a:bodyPr wrap="square" rtlCol="0">
            <a:spAutoFit/>
          </a:bodyPr>
          <a:lstStyle/>
          <a:p>
            <a:r>
              <a:rPr lang="en-US" sz="2800" dirty="0" smtClean="0">
                <a:solidFill>
                  <a:schemeClr val="accent5">
                    <a:lumMod val="20000"/>
                    <a:lumOff val="80000"/>
                  </a:schemeClr>
                </a:solidFill>
              </a:rPr>
              <a:t>Aeration System – thanks to </a:t>
            </a:r>
            <a:r>
              <a:rPr lang="en-US" sz="2800" dirty="0" err="1" smtClean="0">
                <a:solidFill>
                  <a:schemeClr val="accent5">
                    <a:lumMod val="20000"/>
                    <a:lumOff val="80000"/>
                  </a:schemeClr>
                </a:solidFill>
              </a:rPr>
              <a:t>Parenti</a:t>
            </a:r>
            <a:r>
              <a:rPr lang="en-US" sz="2800" dirty="0" smtClean="0">
                <a:solidFill>
                  <a:schemeClr val="accent5">
                    <a:lumMod val="20000"/>
                    <a:lumOff val="80000"/>
                  </a:schemeClr>
                </a:solidFill>
              </a:rPr>
              <a:t> –  proven to be very valuable</a:t>
            </a:r>
            <a:endParaRPr lang="en-US" sz="2800" dirty="0">
              <a:solidFill>
                <a:schemeClr val="accent5">
                  <a:lumMod val="20000"/>
                  <a:lumOff val="80000"/>
                </a:schemeClr>
              </a:solidFill>
            </a:endParaRPr>
          </a:p>
        </p:txBody>
      </p:sp>
    </p:spTree>
    <p:extLst>
      <p:ext uri="{BB962C8B-B14F-4D97-AF65-F5344CB8AC3E}">
        <p14:creationId xmlns:p14="http://schemas.microsoft.com/office/powerpoint/2010/main" val="8215853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3" name="TextBox 2"/>
          <p:cNvSpPr txBox="1"/>
          <p:nvPr/>
        </p:nvSpPr>
        <p:spPr>
          <a:xfrm>
            <a:off x="1893456" y="3001819"/>
            <a:ext cx="8573159" cy="3539430"/>
          </a:xfrm>
          <a:prstGeom prst="rect">
            <a:avLst/>
          </a:prstGeom>
          <a:noFill/>
        </p:spPr>
        <p:txBody>
          <a:bodyPr wrap="square" rtlCol="0">
            <a:spAutoFit/>
          </a:bodyPr>
          <a:lstStyle/>
          <a:p>
            <a:r>
              <a:rPr lang="en-US" sz="2800" dirty="0" smtClean="0"/>
              <a:t>That blower keeps burning bearings due to undersize wire to the blower pad.  So </a:t>
            </a:r>
            <a:r>
              <a:rPr lang="en-US" sz="2800" dirty="0" err="1" smtClean="0"/>
              <a:t>Dr</a:t>
            </a:r>
            <a:r>
              <a:rPr lang="en-US" sz="2800" dirty="0" smtClean="0"/>
              <a:t> Bob has to load the blower by back hoe into his pickup, take it to Miami, then go get it and reinstall it twice a year plus maintain the floating netting.  In addition, engineering plans for our weed gate called for a 7.5 </a:t>
            </a:r>
            <a:r>
              <a:rPr lang="en-US" sz="2800" dirty="0" err="1" smtClean="0"/>
              <a:t>hp</a:t>
            </a:r>
            <a:r>
              <a:rPr lang="en-US" sz="2800" dirty="0" smtClean="0"/>
              <a:t> blower which Dave </a:t>
            </a:r>
            <a:r>
              <a:rPr lang="en-US" sz="2800" dirty="0" err="1" smtClean="0"/>
              <a:t>Bumbaugh</a:t>
            </a:r>
            <a:r>
              <a:rPr lang="en-US" sz="2800" dirty="0" smtClean="0"/>
              <a:t> donated to us. It would allow a more robust seaweed barrier and eliminate much of the floating netting and maintenance.  </a:t>
            </a:r>
            <a:endParaRPr lang="en-US" sz="2800" dirty="0"/>
          </a:p>
        </p:txBody>
      </p:sp>
      <p:sp>
        <p:nvSpPr>
          <p:cNvPr id="4" name="TextBox 3"/>
          <p:cNvSpPr txBox="1"/>
          <p:nvPr/>
        </p:nvSpPr>
        <p:spPr>
          <a:xfrm>
            <a:off x="1717964" y="203200"/>
            <a:ext cx="8950036" cy="1615842"/>
          </a:xfrm>
          <a:prstGeom prst="rect">
            <a:avLst/>
          </a:prstGeom>
          <a:noFill/>
        </p:spPr>
        <p:txBody>
          <a:bodyPr wrap="square" rtlCol="0">
            <a:spAutoFit/>
          </a:bodyPr>
          <a:lstStyle/>
          <a:p>
            <a:r>
              <a:rPr lang="en-US" sz="3200" dirty="0"/>
              <a:t>By pulling a bunch of technical tricks out of his hat </a:t>
            </a:r>
            <a:r>
              <a:rPr lang="en-US" sz="3200" dirty="0" err="1"/>
              <a:t>Dr</a:t>
            </a:r>
            <a:r>
              <a:rPr lang="en-US" sz="3200" dirty="0"/>
              <a:t> Bob has gotten the main weed gate to work well with a way undersize </a:t>
            </a:r>
            <a:r>
              <a:rPr lang="en-US" sz="3200" dirty="0" smtClean="0"/>
              <a:t>blower.           See Photo.</a:t>
            </a:r>
            <a:endParaRPr lang="en-US" sz="3200" dirty="0"/>
          </a:p>
        </p:txBody>
      </p:sp>
    </p:spTree>
    <p:extLst>
      <p:ext uri="{BB962C8B-B14F-4D97-AF65-F5344CB8AC3E}">
        <p14:creationId xmlns:p14="http://schemas.microsoft.com/office/powerpoint/2010/main" val="10426593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3623" y="11575"/>
            <a:ext cx="10287000" cy="6858000"/>
          </a:xfrm>
          <a:prstGeom prst="rect">
            <a:avLst/>
          </a:prstGeom>
        </p:spPr>
      </p:pic>
      <p:sp>
        <p:nvSpPr>
          <p:cNvPr id="3" name="TextBox 2"/>
          <p:cNvSpPr txBox="1"/>
          <p:nvPr/>
        </p:nvSpPr>
        <p:spPr>
          <a:xfrm>
            <a:off x="1246473" y="11575"/>
            <a:ext cx="9984150" cy="1323439"/>
          </a:xfrm>
          <a:prstGeom prst="rect">
            <a:avLst/>
          </a:prstGeom>
          <a:noFill/>
        </p:spPr>
        <p:txBody>
          <a:bodyPr wrap="square" rtlCol="0">
            <a:spAutoFit/>
          </a:bodyPr>
          <a:lstStyle/>
          <a:p>
            <a:r>
              <a:rPr lang="en-US" sz="2000" dirty="0" smtClean="0">
                <a:solidFill>
                  <a:srgbClr val="92D050"/>
                </a:solidFill>
              </a:rPr>
              <a:t>Helbig, Alexander, Bucetta &amp; others have threatened to sue SKHOA over impaired use &amp; enjoyment, degraded property values, etc. Our members adversely impacted by the dense deep mattress of stinking seaweed shown have just cause to threaten similar action per our By-Laws. The solution is easy, fix the main weed gate. We have all the expensive components.</a:t>
            </a:r>
            <a:endParaRPr lang="en-US" sz="2000" dirty="0">
              <a:solidFill>
                <a:srgbClr val="92D050"/>
              </a:solidFill>
            </a:endParaRPr>
          </a:p>
        </p:txBody>
      </p:sp>
    </p:spTree>
    <p:extLst>
      <p:ext uri="{BB962C8B-B14F-4D97-AF65-F5344CB8AC3E}">
        <p14:creationId xmlns:p14="http://schemas.microsoft.com/office/powerpoint/2010/main" val="10486873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452" y="0"/>
            <a:ext cx="10287000" cy="6858000"/>
          </a:xfrm>
          <a:prstGeom prst="rect">
            <a:avLst/>
          </a:prstGeom>
        </p:spPr>
      </p:pic>
      <p:sp>
        <p:nvSpPr>
          <p:cNvPr id="3" name="TextBox 2"/>
          <p:cNvSpPr txBox="1"/>
          <p:nvPr/>
        </p:nvSpPr>
        <p:spPr>
          <a:xfrm>
            <a:off x="4634143" y="3312641"/>
            <a:ext cx="4057095" cy="646331"/>
          </a:xfrm>
          <a:prstGeom prst="rect">
            <a:avLst/>
          </a:prstGeom>
          <a:noFill/>
        </p:spPr>
        <p:txBody>
          <a:bodyPr wrap="square" rtlCol="0">
            <a:spAutoFit/>
          </a:bodyPr>
          <a:lstStyle/>
          <a:p>
            <a:r>
              <a:rPr lang="en-US" dirty="0" smtClean="0">
                <a:solidFill>
                  <a:schemeClr val="bg1"/>
                </a:solidFill>
              </a:rPr>
              <a:t>Inner seaweed barrier between Fran </a:t>
            </a:r>
            <a:r>
              <a:rPr lang="en-US" dirty="0" err="1" smtClean="0">
                <a:solidFill>
                  <a:schemeClr val="bg1"/>
                </a:solidFill>
              </a:rPr>
              <a:t>Mear’s</a:t>
            </a:r>
            <a:r>
              <a:rPr lang="en-US" dirty="0" smtClean="0">
                <a:solidFill>
                  <a:schemeClr val="bg1"/>
                </a:solidFill>
              </a:rPr>
              <a:t> and Harlan </a:t>
            </a:r>
            <a:r>
              <a:rPr lang="en-US" dirty="0" err="1" smtClean="0">
                <a:solidFill>
                  <a:schemeClr val="bg1"/>
                </a:solidFill>
              </a:rPr>
              <a:t>Petitt’s</a:t>
            </a:r>
            <a:r>
              <a:rPr lang="en-US" dirty="0" smtClean="0">
                <a:solidFill>
                  <a:schemeClr val="bg1"/>
                </a:solidFill>
              </a:rPr>
              <a:t> </a:t>
            </a:r>
            <a:endParaRPr lang="en-US" dirty="0">
              <a:solidFill>
                <a:schemeClr val="bg1"/>
              </a:solidFill>
            </a:endParaRPr>
          </a:p>
        </p:txBody>
      </p:sp>
      <p:sp>
        <p:nvSpPr>
          <p:cNvPr id="4" name="TextBox 3"/>
          <p:cNvSpPr txBox="1"/>
          <p:nvPr/>
        </p:nvSpPr>
        <p:spPr>
          <a:xfrm>
            <a:off x="2988761" y="4946821"/>
            <a:ext cx="3673929" cy="923330"/>
          </a:xfrm>
          <a:prstGeom prst="rect">
            <a:avLst/>
          </a:prstGeom>
          <a:noFill/>
        </p:spPr>
        <p:txBody>
          <a:bodyPr wrap="square" rtlCol="0">
            <a:spAutoFit/>
          </a:bodyPr>
          <a:lstStyle/>
          <a:p>
            <a:r>
              <a:rPr lang="en-US" dirty="0" smtClean="0">
                <a:solidFill>
                  <a:srgbClr val="C00000"/>
                </a:solidFill>
              </a:rPr>
              <a:t>Members rights under SKHOA By-Laws are being ignored. Fix the main weed gate.</a:t>
            </a:r>
            <a:endParaRPr lang="en-US" dirty="0">
              <a:solidFill>
                <a:srgbClr val="C00000"/>
              </a:solidFill>
            </a:endParaRPr>
          </a:p>
        </p:txBody>
      </p:sp>
      <p:sp>
        <p:nvSpPr>
          <p:cNvPr id="6" name="TextBox 5"/>
          <p:cNvSpPr txBox="1"/>
          <p:nvPr/>
        </p:nvSpPr>
        <p:spPr>
          <a:xfrm>
            <a:off x="3515557" y="3429000"/>
            <a:ext cx="1118587" cy="646331"/>
          </a:xfrm>
          <a:prstGeom prst="rect">
            <a:avLst/>
          </a:prstGeom>
          <a:noFill/>
        </p:spPr>
        <p:txBody>
          <a:bodyPr wrap="square" rtlCol="0">
            <a:spAutoFit/>
          </a:bodyPr>
          <a:lstStyle/>
          <a:p>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665622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04513" y="88777"/>
            <a:ext cx="9144000" cy="6858000"/>
          </a:xfrm>
          <a:prstGeom prst="rect">
            <a:avLst/>
          </a:prstGeom>
        </p:spPr>
      </p:pic>
      <p:sp>
        <p:nvSpPr>
          <p:cNvPr id="4" name="TextBox 3"/>
          <p:cNvSpPr txBox="1"/>
          <p:nvPr/>
        </p:nvSpPr>
        <p:spPr>
          <a:xfrm>
            <a:off x="1704513" y="2858610"/>
            <a:ext cx="8558073" cy="1200329"/>
          </a:xfrm>
          <a:prstGeom prst="rect">
            <a:avLst/>
          </a:prstGeom>
          <a:noFill/>
        </p:spPr>
        <p:txBody>
          <a:bodyPr wrap="square" rtlCol="0">
            <a:spAutoFit/>
          </a:bodyPr>
          <a:lstStyle/>
          <a:p>
            <a:r>
              <a:rPr lang="en-US" dirty="0" smtClean="0"/>
              <a:t>Seaweed was captured in the second flushing canal, rotted, sank and was carried by strong current under this barrier into the Windy Point marina where it settles as current flow dissipates - constantly adding to the anaerobic (toxic) muck in that marina.</a:t>
            </a:r>
          </a:p>
          <a:p>
            <a:r>
              <a:rPr lang="en-US" dirty="0" smtClean="0"/>
              <a:t> </a:t>
            </a:r>
            <a:r>
              <a:rPr lang="en-US" dirty="0" smtClean="0">
                <a:solidFill>
                  <a:srgbClr val="C00000"/>
                </a:solidFill>
              </a:rPr>
              <a:t>SEE NEXT PHOTO! IT IS </a:t>
            </a:r>
            <a:r>
              <a:rPr lang="en-US" dirty="0">
                <a:solidFill>
                  <a:srgbClr val="C00000"/>
                </a:solidFill>
              </a:rPr>
              <a:t> </a:t>
            </a:r>
            <a:r>
              <a:rPr lang="en-US" dirty="0" smtClean="0">
                <a:solidFill>
                  <a:srgbClr val="C00000"/>
                </a:solidFill>
              </a:rPr>
              <a:t>UNDENIABLE </a:t>
            </a:r>
            <a:r>
              <a:rPr lang="en-US" dirty="0" smtClean="0">
                <a:solidFill>
                  <a:srgbClr val="C00000"/>
                </a:solidFill>
              </a:rPr>
              <a:t>!</a:t>
            </a:r>
            <a:endParaRPr lang="en-US" dirty="0"/>
          </a:p>
        </p:txBody>
      </p:sp>
    </p:spTree>
    <p:extLst>
      <p:ext uri="{BB962C8B-B14F-4D97-AF65-F5344CB8AC3E}">
        <p14:creationId xmlns:p14="http://schemas.microsoft.com/office/powerpoint/2010/main" val="1458560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0209" y="53268"/>
            <a:ext cx="10287000" cy="6858000"/>
          </a:xfrm>
          <a:prstGeom prst="rect">
            <a:avLst/>
          </a:prstGeom>
        </p:spPr>
      </p:pic>
      <p:sp>
        <p:nvSpPr>
          <p:cNvPr id="3" name="TextBox 2"/>
          <p:cNvSpPr txBox="1"/>
          <p:nvPr/>
        </p:nvSpPr>
        <p:spPr>
          <a:xfrm>
            <a:off x="3853543" y="2775857"/>
            <a:ext cx="3159578" cy="1477328"/>
          </a:xfrm>
          <a:prstGeom prst="rect">
            <a:avLst/>
          </a:prstGeom>
          <a:noFill/>
        </p:spPr>
        <p:txBody>
          <a:bodyPr wrap="square" rtlCol="0">
            <a:spAutoFit/>
          </a:bodyPr>
          <a:lstStyle/>
          <a:p>
            <a:r>
              <a:rPr lang="en-US" dirty="0" smtClean="0">
                <a:solidFill>
                  <a:schemeClr val="bg1"/>
                </a:solidFill>
              </a:rPr>
              <a:t>Awful muck up to surface in this marina at low tide!!</a:t>
            </a:r>
          </a:p>
          <a:p>
            <a:r>
              <a:rPr lang="en-US" dirty="0" smtClean="0">
                <a:solidFill>
                  <a:schemeClr val="bg1"/>
                </a:solidFill>
              </a:rPr>
              <a:t>   UNACCEPTABLE</a:t>
            </a:r>
          </a:p>
          <a:p>
            <a:r>
              <a:rPr lang="en-US" dirty="0" smtClean="0">
                <a:solidFill>
                  <a:schemeClr val="bg1"/>
                </a:solidFill>
              </a:rPr>
              <a:t>Member </a:t>
            </a:r>
            <a:r>
              <a:rPr lang="en-US" dirty="0" smtClean="0">
                <a:solidFill>
                  <a:schemeClr val="bg1"/>
                </a:solidFill>
              </a:rPr>
              <a:t>rights   </a:t>
            </a:r>
            <a:r>
              <a:rPr lang="en-US" dirty="0" smtClean="0">
                <a:solidFill>
                  <a:schemeClr val="bg1"/>
                </a:solidFill>
              </a:rPr>
              <a:t>under By- </a:t>
            </a:r>
            <a:r>
              <a:rPr lang="en-US" dirty="0" smtClean="0">
                <a:solidFill>
                  <a:schemeClr val="bg1"/>
                </a:solidFill>
              </a:rPr>
              <a:t>Laws </a:t>
            </a:r>
            <a:r>
              <a:rPr lang="en-US" dirty="0" smtClean="0">
                <a:solidFill>
                  <a:schemeClr val="bg1"/>
                </a:solidFill>
              </a:rPr>
              <a:t>are being violated        -------</a:t>
            </a:r>
            <a:endParaRPr lang="en-US" dirty="0">
              <a:solidFill>
                <a:schemeClr val="bg1"/>
              </a:solidFill>
            </a:endParaRPr>
          </a:p>
        </p:txBody>
      </p:sp>
      <p:sp>
        <p:nvSpPr>
          <p:cNvPr id="4" name="TextBox 3"/>
          <p:cNvSpPr txBox="1"/>
          <p:nvPr/>
        </p:nvSpPr>
        <p:spPr>
          <a:xfrm>
            <a:off x="4110362" y="4351563"/>
            <a:ext cx="3266982" cy="369332"/>
          </a:xfrm>
          <a:prstGeom prst="rect">
            <a:avLst/>
          </a:prstGeom>
          <a:noFill/>
        </p:spPr>
        <p:txBody>
          <a:bodyPr wrap="square" rtlCol="0">
            <a:spAutoFit/>
          </a:bodyPr>
          <a:lstStyle/>
          <a:p>
            <a:r>
              <a:rPr lang="en-US" dirty="0" smtClean="0">
                <a:solidFill>
                  <a:schemeClr val="bg1"/>
                </a:solidFill>
              </a:rPr>
              <a:t>See muck up to surface  ----</a:t>
            </a:r>
          </a:p>
        </p:txBody>
      </p:sp>
      <p:sp>
        <p:nvSpPr>
          <p:cNvPr id="5" name="TextBox 4"/>
          <p:cNvSpPr txBox="1"/>
          <p:nvPr/>
        </p:nvSpPr>
        <p:spPr>
          <a:xfrm>
            <a:off x="2124902" y="803153"/>
            <a:ext cx="8525164" cy="584775"/>
          </a:xfrm>
          <a:prstGeom prst="rect">
            <a:avLst/>
          </a:prstGeom>
          <a:noFill/>
        </p:spPr>
        <p:txBody>
          <a:bodyPr wrap="square" rtlCol="0">
            <a:spAutoFit/>
          </a:bodyPr>
          <a:lstStyle/>
          <a:p>
            <a:r>
              <a:rPr lang="en-US" sz="3200" dirty="0" smtClean="0">
                <a:solidFill>
                  <a:schemeClr val="bg1"/>
                </a:solidFill>
              </a:rPr>
              <a:t>WHY HAVE WE ALLOWED THIS TO CONTINUE?</a:t>
            </a:r>
            <a:endParaRPr lang="en-US" sz="3200" dirty="0">
              <a:solidFill>
                <a:schemeClr val="bg1"/>
              </a:solidFill>
            </a:endParaRPr>
          </a:p>
        </p:txBody>
      </p:sp>
      <p:sp>
        <p:nvSpPr>
          <p:cNvPr id="6" name="TextBox 5"/>
          <p:cNvSpPr txBox="1"/>
          <p:nvPr/>
        </p:nvSpPr>
        <p:spPr>
          <a:xfrm>
            <a:off x="5930283" y="4998128"/>
            <a:ext cx="843379" cy="369332"/>
          </a:xfrm>
          <a:prstGeom prst="rect">
            <a:avLst/>
          </a:prstGeom>
          <a:noFill/>
        </p:spPr>
        <p:txBody>
          <a:bodyPr wrap="square" rtlCol="0">
            <a:spAutoFit/>
          </a:bodyPr>
          <a:lstStyle/>
          <a:p>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5886472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4261757" y="159799"/>
            <a:ext cx="6888596" cy="1754326"/>
          </a:xfrm>
          <a:prstGeom prst="rect">
            <a:avLst/>
          </a:prstGeom>
          <a:noFill/>
        </p:spPr>
        <p:txBody>
          <a:bodyPr wrap="square" rtlCol="0">
            <a:spAutoFit/>
          </a:bodyPr>
          <a:lstStyle/>
          <a:p>
            <a:r>
              <a:rPr lang="en-US" dirty="0" smtClean="0"/>
              <a:t>Dr Bob recently built and installed a new seaweed barrier at the canal entrance. This is a MAJOR improvement in preventing constant rotting seaweed flow into the second marina – it also eliminated the stinking rotting mass held along </a:t>
            </a:r>
            <a:r>
              <a:rPr lang="en-US" dirty="0" err="1" smtClean="0"/>
              <a:t>Teget’s</a:t>
            </a:r>
            <a:r>
              <a:rPr lang="en-US" dirty="0" smtClean="0"/>
              <a:t> and the church house inside the length of the flushing canal from the entrance to the bridge. And Why is this his responsibility? We can afford to hire a crew.</a:t>
            </a:r>
            <a:endParaRPr lang="en-US" dirty="0"/>
          </a:p>
        </p:txBody>
      </p:sp>
    </p:spTree>
    <p:extLst>
      <p:ext uri="{BB962C8B-B14F-4D97-AF65-F5344CB8AC3E}">
        <p14:creationId xmlns:p14="http://schemas.microsoft.com/office/powerpoint/2010/main" val="2367560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1045029" y="6147707"/>
            <a:ext cx="8556171" cy="646331"/>
          </a:xfrm>
          <a:prstGeom prst="rect">
            <a:avLst/>
          </a:prstGeom>
          <a:noFill/>
        </p:spPr>
        <p:txBody>
          <a:bodyPr wrap="square" rtlCol="0">
            <a:spAutoFit/>
          </a:bodyPr>
          <a:lstStyle/>
          <a:p>
            <a:r>
              <a:rPr lang="en-US" dirty="0" smtClean="0"/>
              <a:t>A floating net type barrier from the seawall (fore-ground) to the mangroves is the next action we need - to hold seaweed away from strong current at the canal opening. Cheap!</a:t>
            </a:r>
            <a:endParaRPr lang="en-US" dirty="0"/>
          </a:p>
        </p:txBody>
      </p:sp>
    </p:spTree>
    <p:extLst>
      <p:ext uri="{BB962C8B-B14F-4D97-AF65-F5344CB8AC3E}">
        <p14:creationId xmlns:p14="http://schemas.microsoft.com/office/powerpoint/2010/main" val="25420922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3" name="TextBox 2"/>
          <p:cNvSpPr txBox="1"/>
          <p:nvPr/>
        </p:nvSpPr>
        <p:spPr>
          <a:xfrm>
            <a:off x="1766656" y="4616389"/>
            <a:ext cx="4266751" cy="2031325"/>
          </a:xfrm>
          <a:prstGeom prst="rect">
            <a:avLst/>
          </a:prstGeom>
          <a:noFill/>
        </p:spPr>
        <p:txBody>
          <a:bodyPr wrap="square" rtlCol="0">
            <a:spAutoFit/>
          </a:bodyPr>
          <a:lstStyle/>
          <a:p>
            <a:r>
              <a:rPr lang="en-US" dirty="0" smtClean="0">
                <a:solidFill>
                  <a:schemeClr val="bg1"/>
                </a:solidFill>
              </a:rPr>
              <a:t>If done properly and maintained the floating net works well. </a:t>
            </a:r>
            <a:r>
              <a:rPr lang="en-US" u="sng" dirty="0" smtClean="0">
                <a:solidFill>
                  <a:schemeClr val="bg1"/>
                </a:solidFill>
              </a:rPr>
              <a:t>Note actual beach without seaweed in the upper netting area</a:t>
            </a:r>
          </a:p>
          <a:p>
            <a:r>
              <a:rPr lang="en-US" dirty="0" smtClean="0">
                <a:solidFill>
                  <a:schemeClr val="bg1"/>
                </a:solidFill>
              </a:rPr>
              <a:t>The open waterfront is not platted on county records as SKHOA property so these nets </a:t>
            </a:r>
            <a:r>
              <a:rPr lang="en-US" dirty="0" smtClean="0">
                <a:solidFill>
                  <a:schemeClr val="bg1"/>
                </a:solidFill>
              </a:rPr>
              <a:t>lines were </a:t>
            </a:r>
            <a:r>
              <a:rPr lang="en-US" dirty="0" smtClean="0">
                <a:solidFill>
                  <a:schemeClr val="bg1"/>
                </a:solidFill>
              </a:rPr>
              <a:t>not paid for by the association.</a:t>
            </a:r>
            <a:endParaRPr lang="en-US" dirty="0">
              <a:solidFill>
                <a:schemeClr val="bg1"/>
              </a:solidFill>
            </a:endParaRPr>
          </a:p>
        </p:txBody>
      </p:sp>
      <p:sp>
        <p:nvSpPr>
          <p:cNvPr id="4" name="TextBox 3"/>
          <p:cNvSpPr txBox="1"/>
          <p:nvPr/>
        </p:nvSpPr>
        <p:spPr>
          <a:xfrm>
            <a:off x="3486150" y="2702379"/>
            <a:ext cx="979714" cy="369332"/>
          </a:xfrm>
          <a:prstGeom prst="rect">
            <a:avLst/>
          </a:prstGeom>
          <a:noFill/>
        </p:spPr>
        <p:txBody>
          <a:bodyPr wrap="square" rtlCol="0">
            <a:spAutoFit/>
          </a:bodyPr>
          <a:lstStyle/>
          <a:p>
            <a:r>
              <a:rPr lang="en-US" dirty="0" smtClean="0">
                <a:solidFill>
                  <a:schemeClr val="bg1"/>
                </a:solidFill>
              </a:rPr>
              <a:t>Here</a:t>
            </a:r>
            <a:endParaRPr lang="en-US" dirty="0">
              <a:solidFill>
                <a:schemeClr val="bg1"/>
              </a:solidFill>
            </a:endParaRPr>
          </a:p>
        </p:txBody>
      </p:sp>
    </p:spTree>
    <p:extLst>
      <p:ext uri="{BB962C8B-B14F-4D97-AF65-F5344CB8AC3E}">
        <p14:creationId xmlns:p14="http://schemas.microsoft.com/office/powerpoint/2010/main" val="18694279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70472"/>
            <a:ext cx="10287000" cy="6858000"/>
          </a:xfrm>
          <a:prstGeom prst="rect">
            <a:avLst/>
          </a:prstGeom>
        </p:spPr>
      </p:pic>
      <p:sp>
        <p:nvSpPr>
          <p:cNvPr id="3" name="TextBox 2"/>
          <p:cNvSpPr txBox="1"/>
          <p:nvPr/>
        </p:nvSpPr>
        <p:spPr>
          <a:xfrm>
            <a:off x="2637064" y="3657600"/>
            <a:ext cx="7617279" cy="2862322"/>
          </a:xfrm>
          <a:prstGeom prst="rect">
            <a:avLst/>
          </a:prstGeom>
          <a:noFill/>
        </p:spPr>
        <p:txBody>
          <a:bodyPr wrap="square" rtlCol="0">
            <a:spAutoFit/>
          </a:bodyPr>
          <a:lstStyle/>
          <a:p>
            <a:r>
              <a:rPr lang="en-US" sz="3600" dirty="0" smtClean="0">
                <a:solidFill>
                  <a:schemeClr val="bg1"/>
                </a:solidFill>
              </a:rPr>
              <a:t>This plume of contaminated water flowing out of our second marina into Florida Bay is a gross violation of law and due to rotting, anaerobic seaweed sediment in that marina. </a:t>
            </a:r>
            <a:endParaRPr lang="en-US" sz="3600" dirty="0">
              <a:solidFill>
                <a:schemeClr val="bg1"/>
              </a:solidFill>
            </a:endParaRPr>
          </a:p>
        </p:txBody>
      </p:sp>
    </p:spTree>
    <p:extLst>
      <p:ext uri="{BB962C8B-B14F-4D97-AF65-F5344CB8AC3E}">
        <p14:creationId xmlns:p14="http://schemas.microsoft.com/office/powerpoint/2010/main" val="21098958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3" name="TextBox 2"/>
          <p:cNvSpPr txBox="1"/>
          <p:nvPr/>
        </p:nvSpPr>
        <p:spPr>
          <a:xfrm>
            <a:off x="3755571" y="710293"/>
            <a:ext cx="6106886" cy="1754326"/>
          </a:xfrm>
          <a:prstGeom prst="rect">
            <a:avLst/>
          </a:prstGeom>
          <a:noFill/>
        </p:spPr>
        <p:txBody>
          <a:bodyPr wrap="square" rtlCol="0">
            <a:spAutoFit/>
          </a:bodyPr>
          <a:lstStyle/>
          <a:p>
            <a:r>
              <a:rPr lang="en-US" dirty="0" smtClean="0"/>
              <a:t>Aerial view showing the color change between two areas of contaminated water, blue green (cyanobacteria) algae left and grey green right,  all flowing out from Keys canals and Florida Bay over the reef –  Our canal is contributing to this Violation US Congress Clean Water Act as well as a series of State of Florida Statutes. We clearly contribute to the problem.</a:t>
            </a:r>
            <a:endParaRPr lang="en-US" dirty="0"/>
          </a:p>
        </p:txBody>
      </p:sp>
    </p:spTree>
    <p:extLst>
      <p:ext uri="{BB962C8B-B14F-4D97-AF65-F5344CB8AC3E}">
        <p14:creationId xmlns:p14="http://schemas.microsoft.com/office/powerpoint/2010/main" val="25949366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7539" y="0"/>
            <a:ext cx="9144000" cy="6858000"/>
          </a:xfrm>
          <a:prstGeom prst="rect">
            <a:avLst/>
          </a:prstGeom>
        </p:spPr>
      </p:pic>
      <p:sp>
        <p:nvSpPr>
          <p:cNvPr id="4" name="TextBox 3"/>
          <p:cNvSpPr txBox="1"/>
          <p:nvPr/>
        </p:nvSpPr>
        <p:spPr>
          <a:xfrm>
            <a:off x="2996293" y="89807"/>
            <a:ext cx="8205107" cy="1477328"/>
          </a:xfrm>
          <a:prstGeom prst="rect">
            <a:avLst/>
          </a:prstGeom>
          <a:noFill/>
        </p:spPr>
        <p:txBody>
          <a:bodyPr wrap="square" rtlCol="0">
            <a:spAutoFit/>
          </a:bodyPr>
          <a:lstStyle/>
          <a:p>
            <a:r>
              <a:rPr lang="en-US" dirty="0" smtClean="0"/>
              <a:t>Aerial view of Sombrero </a:t>
            </a:r>
            <a:r>
              <a:rPr lang="en-US" dirty="0"/>
              <a:t>L</a:t>
            </a:r>
            <a:r>
              <a:rPr lang="en-US" dirty="0" smtClean="0"/>
              <a:t>ight and reef- Note clean blue ocean water bottom left, blue green algae laden water on the right side of the reef and broad area of grey brown polluted water behind the light in the photo.  These are referred to by marine scientists as the “HALO EFFECT OF IMPAIRED WATER” from Keys canals and Florida Bay that extends out over the reef and adversely impacts the reef ecosystem. </a:t>
            </a:r>
            <a:endParaRPr lang="en-US" dirty="0"/>
          </a:p>
        </p:txBody>
      </p:sp>
    </p:spTree>
    <p:extLst>
      <p:ext uri="{BB962C8B-B14F-4D97-AF65-F5344CB8AC3E}">
        <p14:creationId xmlns:p14="http://schemas.microsoft.com/office/powerpoint/2010/main" val="16769993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3" name="TextBox 2"/>
          <p:cNvSpPr txBox="1"/>
          <p:nvPr/>
        </p:nvSpPr>
        <p:spPr>
          <a:xfrm>
            <a:off x="1523999" y="2885243"/>
            <a:ext cx="4184343" cy="1200329"/>
          </a:xfrm>
          <a:prstGeom prst="rect">
            <a:avLst/>
          </a:prstGeom>
          <a:noFill/>
        </p:spPr>
        <p:txBody>
          <a:bodyPr wrap="square" rtlCol="0">
            <a:spAutoFit/>
          </a:bodyPr>
          <a:lstStyle/>
          <a:p>
            <a:r>
              <a:rPr lang="en-US" sz="2400" dirty="0" smtClean="0">
                <a:solidFill>
                  <a:schemeClr val="bg1"/>
                </a:solidFill>
              </a:rPr>
              <a:t>Plume of contaminated water flowing out of flushing canal –Stirrup Key, unacceptable.</a:t>
            </a:r>
            <a:endParaRPr lang="en-US" sz="2400" dirty="0">
              <a:solidFill>
                <a:schemeClr val="bg1"/>
              </a:solidFill>
            </a:endParaRPr>
          </a:p>
        </p:txBody>
      </p:sp>
      <p:sp>
        <p:nvSpPr>
          <p:cNvPr id="4" name="TextBox 3"/>
          <p:cNvSpPr txBox="1"/>
          <p:nvPr/>
        </p:nvSpPr>
        <p:spPr>
          <a:xfrm>
            <a:off x="2109355" y="583364"/>
            <a:ext cx="734786" cy="923330"/>
          </a:xfrm>
          <a:prstGeom prst="rect">
            <a:avLst/>
          </a:prstGeom>
          <a:noFill/>
        </p:spPr>
        <p:txBody>
          <a:bodyPr wrap="square" rtlCol="0">
            <a:spAutoFit/>
          </a:bodyPr>
          <a:lstStyle/>
          <a:p>
            <a:r>
              <a:rPr lang="en-US" dirty="0" smtClean="0">
                <a:solidFill>
                  <a:schemeClr val="bg1"/>
                </a:solidFill>
              </a:rPr>
              <a:t>---------------------</a:t>
            </a:r>
            <a:endParaRPr lang="en-US" dirty="0">
              <a:solidFill>
                <a:schemeClr val="bg1"/>
              </a:solidFill>
            </a:endParaRPr>
          </a:p>
        </p:txBody>
      </p:sp>
      <p:sp>
        <p:nvSpPr>
          <p:cNvPr id="5" name="TextBox 4"/>
          <p:cNvSpPr txBox="1"/>
          <p:nvPr/>
        </p:nvSpPr>
        <p:spPr>
          <a:xfrm>
            <a:off x="2677887" y="2090058"/>
            <a:ext cx="1249134" cy="369332"/>
          </a:xfrm>
          <a:prstGeom prst="rect">
            <a:avLst/>
          </a:prstGeom>
          <a:noFill/>
        </p:spPr>
        <p:txBody>
          <a:bodyPr wrap="square" rtlCol="0">
            <a:spAutoFit/>
          </a:bodyPr>
          <a:lstStyle/>
          <a:p>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732453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7213352" y="3707246"/>
            <a:ext cx="2555422" cy="646331"/>
          </a:xfrm>
          <a:prstGeom prst="rect">
            <a:avLst/>
          </a:prstGeom>
          <a:noFill/>
        </p:spPr>
        <p:txBody>
          <a:bodyPr wrap="square" rtlCol="0">
            <a:spAutoFit/>
          </a:bodyPr>
          <a:lstStyle/>
          <a:p>
            <a:r>
              <a:rPr lang="en-US" dirty="0" smtClean="0">
                <a:solidFill>
                  <a:srgbClr val="C00000"/>
                </a:solidFill>
              </a:rPr>
              <a:t>SKHOA owns the canals, so, We own the problem</a:t>
            </a:r>
            <a:endParaRPr lang="en-US" dirty="0">
              <a:solidFill>
                <a:srgbClr val="C00000"/>
              </a:solidFill>
            </a:endParaRPr>
          </a:p>
        </p:txBody>
      </p:sp>
    </p:spTree>
    <p:extLst>
      <p:ext uri="{BB962C8B-B14F-4D97-AF65-F5344CB8AC3E}">
        <p14:creationId xmlns:p14="http://schemas.microsoft.com/office/powerpoint/2010/main" val="26289707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2605767" y="628650"/>
            <a:ext cx="6980465" cy="923330"/>
          </a:xfrm>
          <a:prstGeom prst="rect">
            <a:avLst/>
          </a:prstGeom>
          <a:noFill/>
        </p:spPr>
        <p:txBody>
          <a:bodyPr wrap="square" rtlCol="0">
            <a:spAutoFit/>
          </a:bodyPr>
          <a:lstStyle/>
          <a:p>
            <a:r>
              <a:rPr lang="en-US" dirty="0" smtClean="0">
                <a:solidFill>
                  <a:srgbClr val="C00000"/>
                </a:solidFill>
              </a:rPr>
              <a:t>Under the legal documents that establish SKHOA our home owners association  (that is us) is required to maintain the community, preserve its natural beauty, and inspire our members to do the same.</a:t>
            </a:r>
            <a:endParaRPr lang="en-US" dirty="0">
              <a:solidFill>
                <a:srgbClr val="C00000"/>
              </a:solidFill>
            </a:endParaRPr>
          </a:p>
        </p:txBody>
      </p:sp>
    </p:spTree>
    <p:extLst>
      <p:ext uri="{BB962C8B-B14F-4D97-AF65-F5344CB8AC3E}">
        <p14:creationId xmlns:p14="http://schemas.microsoft.com/office/powerpoint/2010/main" val="22612782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Rectangle 2"/>
          <p:cNvSpPr/>
          <p:nvPr/>
        </p:nvSpPr>
        <p:spPr>
          <a:xfrm>
            <a:off x="3820884" y="2767693"/>
            <a:ext cx="6596745" cy="646331"/>
          </a:xfrm>
          <a:prstGeom prst="rect">
            <a:avLst/>
          </a:prstGeom>
        </p:spPr>
        <p:txBody>
          <a:bodyPr wrap="square">
            <a:spAutoFit/>
          </a:bodyPr>
          <a:lstStyle/>
          <a:p>
            <a:r>
              <a:rPr lang="en-US" dirty="0">
                <a:solidFill>
                  <a:srgbClr val="C00000"/>
                </a:solidFill>
              </a:rPr>
              <a:t>We are not carrying out our responsibilities to the community        and particularly not for our adversely impacted members</a:t>
            </a:r>
          </a:p>
        </p:txBody>
      </p:sp>
    </p:spTree>
    <p:extLst>
      <p:ext uri="{BB962C8B-B14F-4D97-AF65-F5344CB8AC3E}">
        <p14:creationId xmlns:p14="http://schemas.microsoft.com/office/powerpoint/2010/main" val="16498870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1747157" y="5279180"/>
            <a:ext cx="9209314" cy="646331"/>
          </a:xfrm>
          <a:prstGeom prst="rect">
            <a:avLst/>
          </a:prstGeom>
          <a:noFill/>
        </p:spPr>
        <p:txBody>
          <a:bodyPr wrap="square" rtlCol="0">
            <a:spAutoFit/>
          </a:bodyPr>
          <a:lstStyle/>
          <a:p>
            <a:r>
              <a:rPr lang="en-US" dirty="0" smtClean="0">
                <a:solidFill>
                  <a:srgbClr val="C00000"/>
                </a:solidFill>
              </a:rPr>
              <a:t>Again, SKHOA is obligated under the </a:t>
            </a:r>
            <a:r>
              <a:rPr lang="en-US" i="1" dirty="0" smtClean="0">
                <a:solidFill>
                  <a:srgbClr val="C00000"/>
                </a:solidFill>
              </a:rPr>
              <a:t>Master Declarations </a:t>
            </a:r>
            <a:r>
              <a:rPr lang="en-US" dirty="0" smtClean="0">
                <a:solidFill>
                  <a:srgbClr val="C00000"/>
                </a:solidFill>
              </a:rPr>
              <a:t>that establish our HOA as a legal entity to address these problems. </a:t>
            </a:r>
            <a:endParaRPr lang="en-US" dirty="0">
              <a:solidFill>
                <a:srgbClr val="C00000"/>
              </a:solidFill>
            </a:endParaRPr>
          </a:p>
        </p:txBody>
      </p:sp>
    </p:spTree>
    <p:extLst>
      <p:ext uri="{BB962C8B-B14F-4D97-AF65-F5344CB8AC3E}">
        <p14:creationId xmlns:p14="http://schemas.microsoft.com/office/powerpoint/2010/main" val="37826641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54" y="8879"/>
            <a:ext cx="10287000" cy="6858000"/>
          </a:xfrm>
          <a:prstGeom prst="rect">
            <a:avLst/>
          </a:prstGeom>
        </p:spPr>
      </p:pic>
      <p:sp>
        <p:nvSpPr>
          <p:cNvPr id="3" name="TextBox 2"/>
          <p:cNvSpPr txBox="1"/>
          <p:nvPr/>
        </p:nvSpPr>
        <p:spPr>
          <a:xfrm>
            <a:off x="1210962" y="8879"/>
            <a:ext cx="7241060" cy="1200329"/>
          </a:xfrm>
          <a:prstGeom prst="rect">
            <a:avLst/>
          </a:prstGeom>
          <a:noFill/>
        </p:spPr>
        <p:txBody>
          <a:bodyPr wrap="square" rtlCol="0">
            <a:spAutoFit/>
          </a:bodyPr>
          <a:lstStyle/>
          <a:p>
            <a:r>
              <a:rPr lang="en-US" sz="2400" dirty="0" smtClean="0">
                <a:solidFill>
                  <a:schemeClr val="bg1"/>
                </a:solidFill>
              </a:rPr>
              <a:t>Again, </a:t>
            </a:r>
            <a:r>
              <a:rPr lang="en-US" sz="2400" dirty="0" err="1" smtClean="0">
                <a:solidFill>
                  <a:schemeClr val="bg1"/>
                </a:solidFill>
              </a:rPr>
              <a:t>Helbig</a:t>
            </a:r>
            <a:r>
              <a:rPr lang="en-US" sz="2400" dirty="0" smtClean="0">
                <a:solidFill>
                  <a:schemeClr val="bg1"/>
                </a:solidFill>
              </a:rPr>
              <a:t>, Alexander, Bucetta &amp; others have threatened to sue SKHOA over impaired use &amp; enjoyment, degraded property values, etc. </a:t>
            </a:r>
            <a:endParaRPr lang="en-US" sz="2400" dirty="0"/>
          </a:p>
        </p:txBody>
      </p:sp>
      <p:sp>
        <p:nvSpPr>
          <p:cNvPr id="4" name="TextBox 3"/>
          <p:cNvSpPr txBox="1"/>
          <p:nvPr/>
        </p:nvSpPr>
        <p:spPr>
          <a:xfrm>
            <a:off x="4722920" y="2707689"/>
            <a:ext cx="3490353" cy="1530595"/>
          </a:xfrm>
          <a:prstGeom prst="rect">
            <a:avLst/>
          </a:prstGeom>
          <a:noFill/>
        </p:spPr>
        <p:txBody>
          <a:bodyPr wrap="square" rtlCol="0">
            <a:spAutoFit/>
          </a:bodyPr>
          <a:lstStyle/>
          <a:p>
            <a:r>
              <a:rPr lang="en-US" dirty="0" smtClean="0">
                <a:solidFill>
                  <a:schemeClr val="bg1"/>
                </a:solidFill>
              </a:rPr>
              <a:t>Members </a:t>
            </a:r>
            <a:r>
              <a:rPr lang="en-US" dirty="0" smtClean="0">
                <a:solidFill>
                  <a:schemeClr val="bg1"/>
                </a:solidFill>
              </a:rPr>
              <a:t>have </a:t>
            </a:r>
            <a:r>
              <a:rPr lang="en-US" dirty="0" smtClean="0">
                <a:solidFill>
                  <a:schemeClr val="bg1"/>
                </a:solidFill>
              </a:rPr>
              <a:t>grievance under SKHOA By-Laws, </a:t>
            </a:r>
            <a:r>
              <a:rPr lang="en-US" dirty="0" smtClean="0">
                <a:solidFill>
                  <a:schemeClr val="bg1"/>
                </a:solidFill>
              </a:rPr>
              <a:t>and </a:t>
            </a:r>
            <a:r>
              <a:rPr lang="en-US" dirty="0" smtClean="0">
                <a:solidFill>
                  <a:schemeClr val="bg1"/>
                </a:solidFill>
              </a:rPr>
              <a:t>can sue SKHOA.  We should not force them to do so  to get SKHOA </a:t>
            </a:r>
            <a:r>
              <a:rPr lang="en-US" dirty="0" smtClean="0">
                <a:solidFill>
                  <a:schemeClr val="bg1"/>
                </a:solidFill>
              </a:rPr>
              <a:t>to                              act </a:t>
            </a:r>
            <a:r>
              <a:rPr lang="en-US" dirty="0" smtClean="0">
                <a:solidFill>
                  <a:schemeClr val="bg1"/>
                </a:solidFill>
              </a:rPr>
              <a:t>properly.</a:t>
            </a:r>
            <a:endParaRPr lang="en-US" dirty="0">
              <a:solidFill>
                <a:schemeClr val="bg1"/>
              </a:solidFill>
            </a:endParaRPr>
          </a:p>
        </p:txBody>
      </p:sp>
    </p:spTree>
    <p:extLst>
      <p:ext uri="{BB962C8B-B14F-4D97-AF65-F5344CB8AC3E}">
        <p14:creationId xmlns:p14="http://schemas.microsoft.com/office/powerpoint/2010/main" val="24159078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3575957" y="3755571"/>
            <a:ext cx="6972300" cy="1200329"/>
          </a:xfrm>
          <a:prstGeom prst="rect">
            <a:avLst/>
          </a:prstGeom>
          <a:noFill/>
        </p:spPr>
        <p:txBody>
          <a:bodyPr wrap="square" rtlCol="0">
            <a:spAutoFit/>
          </a:bodyPr>
          <a:lstStyle/>
          <a:p>
            <a:r>
              <a:rPr lang="en-US" dirty="0" smtClean="0">
                <a:solidFill>
                  <a:schemeClr val="bg1"/>
                </a:solidFill>
              </a:rPr>
              <a:t>We (SKHOA) have both ethical and legally established responsibility under multiple statutes not just to protect the interests of our adversely impacted members but to take steps to control harmful effluent </a:t>
            </a:r>
            <a:r>
              <a:rPr lang="en-US" dirty="0" smtClean="0">
                <a:solidFill>
                  <a:schemeClr val="bg1"/>
                </a:solidFill>
              </a:rPr>
              <a:t>flowing from </a:t>
            </a:r>
            <a:r>
              <a:rPr lang="en-US" dirty="0" smtClean="0">
                <a:solidFill>
                  <a:schemeClr val="bg1"/>
                </a:solidFill>
              </a:rPr>
              <a:t>our community into our Florida Keys ecosystem</a:t>
            </a:r>
            <a:endParaRPr lang="en-US" dirty="0">
              <a:solidFill>
                <a:schemeClr val="bg1"/>
              </a:solidFill>
            </a:endParaRPr>
          </a:p>
        </p:txBody>
      </p:sp>
    </p:spTree>
    <p:extLst>
      <p:ext uri="{BB962C8B-B14F-4D97-AF65-F5344CB8AC3E}">
        <p14:creationId xmlns:p14="http://schemas.microsoft.com/office/powerpoint/2010/main" val="1000461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481" y="-1"/>
            <a:ext cx="11191979" cy="4097215"/>
          </a:xfrm>
        </p:spPr>
        <p:txBody>
          <a:bodyPr>
            <a:noAutofit/>
          </a:bodyPr>
          <a:lstStyle/>
          <a:p>
            <a:r>
              <a:rPr lang="en-US" sz="2800" dirty="0" smtClean="0"/>
              <a:t/>
            </a:r>
            <a:br>
              <a:rPr lang="en-US" sz="2800" dirty="0" smtClean="0"/>
            </a:br>
            <a:r>
              <a:rPr lang="en-US" sz="2000" dirty="0" smtClean="0"/>
              <a:t>The County &amp; City have</a:t>
            </a:r>
            <a:r>
              <a:rPr lang="en-US" sz="2000" b="1" dirty="0" smtClean="0">
                <a:solidFill>
                  <a:srgbClr val="C00000"/>
                </a:solidFill>
              </a:rPr>
              <a:t> </a:t>
            </a:r>
            <a:r>
              <a:rPr lang="en-US" sz="2000" b="1" u="sng" dirty="0" smtClean="0">
                <a:solidFill>
                  <a:srgbClr val="C00000"/>
                </a:solidFill>
              </a:rPr>
              <a:t>USDA</a:t>
            </a:r>
            <a:r>
              <a:rPr lang="en-US" sz="2000" b="1" dirty="0" smtClean="0">
                <a:solidFill>
                  <a:srgbClr val="C00000"/>
                </a:solidFill>
              </a:rPr>
              <a:t> </a:t>
            </a:r>
            <a:r>
              <a:rPr lang="en-US" sz="2000" dirty="0" smtClean="0"/>
              <a:t>grant money to clear debris from 75 canals after Irma. Residents </a:t>
            </a:r>
            <a:r>
              <a:rPr lang="en-US" sz="2000" dirty="0"/>
              <a:t>who worked directly with </a:t>
            </a:r>
            <a:r>
              <a:rPr lang="en-US" sz="2000" dirty="0" smtClean="0"/>
              <a:t>officials, face to face,  as the grant implementation developed found </a:t>
            </a:r>
            <a:r>
              <a:rPr lang="en-US" sz="2000" dirty="0"/>
              <a:t>out how to </a:t>
            </a:r>
            <a:r>
              <a:rPr lang="en-US" sz="2000" dirty="0" smtClean="0"/>
              <a:t>qualify, while others who did not were left out. I met with George Garrett of the City at routine meetings and sent him a letter with photos trying to get us on the list. So </a:t>
            </a:r>
            <a:r>
              <a:rPr lang="en-US" sz="2000" i="1" dirty="0" smtClean="0"/>
              <a:t>Adventure </a:t>
            </a:r>
            <a:r>
              <a:rPr lang="en-US" sz="2000" i="1" dirty="0"/>
              <a:t>Environmental</a:t>
            </a:r>
            <a:r>
              <a:rPr lang="en-US" sz="2000" dirty="0"/>
              <a:t>  </a:t>
            </a:r>
            <a:r>
              <a:rPr lang="en-US" sz="2000" dirty="0" smtClean="0"/>
              <a:t>came into SKHOA with a crane and divers to remove debris. Another 100 canals were added to debris removal because residents took action, even “plugged” canals that are not open to the Florida Bay or the ocean. And the County will still turn back a lot of unspent  USDA funding. </a:t>
            </a:r>
            <a:r>
              <a:rPr lang="en-US" sz="2000" b="1" dirty="0" smtClean="0">
                <a:solidFill>
                  <a:srgbClr val="C00000"/>
                </a:solidFill>
              </a:rPr>
              <a:t>The POINT is: We need management that is in THE MIDDLE OF THE ACTION AND ACTING ON OUR BEHALF</a:t>
            </a:r>
            <a:r>
              <a:rPr lang="en-US" sz="2000" dirty="0" smtClean="0">
                <a:solidFill>
                  <a:srgbClr val="C00000"/>
                </a:solidFill>
              </a:rPr>
              <a:t>. </a:t>
            </a:r>
            <a:r>
              <a:rPr lang="en-US" sz="2000" b="1" dirty="0" smtClean="0">
                <a:solidFill>
                  <a:srgbClr val="C00000"/>
                </a:solidFill>
              </a:rPr>
              <a:t>I do not want to continue spending my time doing all of this. I am not that guy anymore</a:t>
            </a:r>
            <a:r>
              <a:rPr lang="en-US" sz="2000" b="1" dirty="0" smtClean="0"/>
              <a:t>. </a:t>
            </a:r>
            <a:r>
              <a:rPr lang="en-US" sz="2000" b="1" dirty="0" smtClean="0">
                <a:solidFill>
                  <a:srgbClr val="C00000"/>
                </a:solidFill>
              </a:rPr>
              <a:t>The cheap simple solution is to </a:t>
            </a:r>
            <a:r>
              <a:rPr lang="en-US" sz="2000" b="1" dirty="0" smtClean="0">
                <a:solidFill>
                  <a:srgbClr val="C00000"/>
                </a:solidFill>
              </a:rPr>
              <a:t>PAY </a:t>
            </a:r>
            <a:r>
              <a:rPr lang="en-US" sz="2000" b="1" dirty="0" smtClean="0">
                <a:solidFill>
                  <a:srgbClr val="C00000"/>
                </a:solidFill>
              </a:rPr>
              <a:t>someone </a:t>
            </a:r>
            <a:r>
              <a:rPr lang="en-US" sz="2000" b="1" dirty="0" smtClean="0">
                <a:solidFill>
                  <a:srgbClr val="C00000"/>
                </a:solidFill>
              </a:rPr>
              <a:t>who is already doing this for many HOAs and Condo associations.</a:t>
            </a:r>
            <a:r>
              <a:rPr lang="en-US" sz="2000" b="1" dirty="0" smtClean="0"/>
              <a:t> </a:t>
            </a:r>
            <a:r>
              <a:rPr lang="en-US" sz="2000" dirty="0" smtClean="0"/>
              <a:t>And keep in mind that by the time our volunteer officers and board members read about what has happened in the news paper or on the County web site its too little and </a:t>
            </a:r>
            <a:r>
              <a:rPr lang="en-US" sz="2000" dirty="0" smtClean="0"/>
              <a:t>usually too </a:t>
            </a:r>
            <a:r>
              <a:rPr lang="en-US" sz="2000" dirty="0" smtClean="0"/>
              <a:t>late to take steps to be included in grant </a:t>
            </a:r>
            <a:r>
              <a:rPr lang="en-US" sz="2000" dirty="0" smtClean="0"/>
              <a:t>funding. If our agent is not </a:t>
            </a:r>
            <a:r>
              <a:rPr lang="en-US" sz="2000" dirty="0" smtClean="0"/>
              <a:t>face to face with government grant managers, our members may lose out on canal muck removal funding and that could cost us $10,000 per lot.</a:t>
            </a:r>
            <a:r>
              <a:rPr lang="en-US" sz="2800" dirty="0" smtClean="0"/>
              <a:t/>
            </a:r>
            <a:br>
              <a:rPr lang="en-US" sz="2800" dirty="0" smtClean="0"/>
            </a:br>
            <a:endParaRPr lang="en-US" sz="2800" dirty="0"/>
          </a:p>
        </p:txBody>
      </p:sp>
      <p:sp>
        <p:nvSpPr>
          <p:cNvPr id="4" name="Content Placeholder 3"/>
          <p:cNvSpPr>
            <a:spLocks noGrp="1"/>
          </p:cNvSpPr>
          <p:nvPr>
            <p:ph idx="1"/>
          </p:nvPr>
        </p:nvSpPr>
        <p:spPr>
          <a:xfrm>
            <a:off x="838200" y="3534508"/>
            <a:ext cx="10363200" cy="3200399"/>
          </a:xfrm>
        </p:spPr>
        <p:txBody>
          <a:bodyPr>
            <a:normAutofit lnSpcReduction="10000"/>
          </a:bodyPr>
          <a:lstStyle/>
          <a:p>
            <a:pPr marL="0" indent="0">
              <a:buNone/>
            </a:pPr>
            <a:endParaRPr lang="en-US" dirty="0" smtClean="0"/>
          </a:p>
          <a:p>
            <a:pPr marL="0" indent="0">
              <a:buNone/>
            </a:pPr>
            <a:r>
              <a:rPr lang="en-US" dirty="0" smtClean="0"/>
              <a:t>The </a:t>
            </a:r>
            <a:r>
              <a:rPr lang="en-US" b="1" dirty="0" smtClean="0"/>
              <a:t>next big item </a:t>
            </a:r>
            <a:r>
              <a:rPr lang="en-US" dirty="0" smtClean="0"/>
              <a:t>the County is constantly talking about is securing </a:t>
            </a:r>
            <a:r>
              <a:rPr lang="en-US" b="1" dirty="0" smtClean="0"/>
              <a:t>grant funds to dredge canals. This is a big ticket item</a:t>
            </a:r>
            <a:r>
              <a:rPr lang="en-US" dirty="0" smtClean="0"/>
              <a:t>. </a:t>
            </a:r>
            <a:r>
              <a:rPr lang="en-US" b="1" dirty="0" smtClean="0"/>
              <a:t>We need a professional who tracks this, is on a first name basis with the proper grant coordinators, permitting officials, local DEP and Army Corps decision makers, have engineers and contractors lined up and ready. Our Bylaws have to allow quick action and SKHOA financial resources have to be ready to go if some matching funds are needed. </a:t>
            </a:r>
            <a:endParaRPr lang="en-US" b="1" dirty="0"/>
          </a:p>
        </p:txBody>
      </p:sp>
    </p:spTree>
    <p:extLst>
      <p:ext uri="{BB962C8B-B14F-4D97-AF65-F5344CB8AC3E}">
        <p14:creationId xmlns:p14="http://schemas.microsoft.com/office/powerpoint/2010/main" val="2362991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3" name="TextBox 2"/>
          <p:cNvSpPr txBox="1"/>
          <p:nvPr/>
        </p:nvSpPr>
        <p:spPr>
          <a:xfrm>
            <a:off x="2397512" y="1483112"/>
            <a:ext cx="7192537" cy="1446550"/>
          </a:xfrm>
          <a:prstGeom prst="rect">
            <a:avLst/>
          </a:prstGeom>
          <a:noFill/>
        </p:spPr>
        <p:txBody>
          <a:bodyPr wrap="square" rtlCol="0">
            <a:spAutoFit/>
          </a:bodyPr>
          <a:lstStyle/>
          <a:p>
            <a:r>
              <a:rPr lang="en-US" sz="4400" dirty="0" smtClean="0"/>
              <a:t>Next Step For This Amazing Gem Called – Stirrup Key</a:t>
            </a:r>
            <a:endParaRPr lang="en-US" sz="4400" dirty="0"/>
          </a:p>
        </p:txBody>
      </p:sp>
    </p:spTree>
    <p:extLst>
      <p:ext uri="{BB962C8B-B14F-4D97-AF65-F5344CB8AC3E}">
        <p14:creationId xmlns:p14="http://schemas.microsoft.com/office/powerpoint/2010/main" val="31533099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9440" y="274320"/>
            <a:ext cx="10068560" cy="1069288"/>
          </a:xfrm>
        </p:spPr>
        <p:txBody>
          <a:bodyPr>
            <a:noAutofit/>
          </a:bodyPr>
          <a:lstStyle/>
          <a:p>
            <a:r>
              <a:rPr lang="en-US" sz="3200" b="1" dirty="0" smtClean="0">
                <a:solidFill>
                  <a:srgbClr val="C00000"/>
                </a:solidFill>
              </a:rPr>
              <a:t>Motion:  The membership directs the association to take action on the following priorities</a:t>
            </a:r>
            <a:r>
              <a:rPr lang="en-US" sz="3600" b="1" dirty="0" smtClean="0">
                <a:solidFill>
                  <a:srgbClr val="C00000"/>
                </a:solidFill>
              </a:rPr>
              <a:t>. (The Motion Passed)</a:t>
            </a:r>
            <a:endParaRPr lang="en-US" sz="3600" b="1" dirty="0">
              <a:solidFill>
                <a:srgbClr val="C00000"/>
              </a:solidFill>
            </a:endParaRPr>
          </a:p>
        </p:txBody>
      </p:sp>
      <p:sp>
        <p:nvSpPr>
          <p:cNvPr id="3" name="Subtitle 2"/>
          <p:cNvSpPr>
            <a:spLocks noGrp="1"/>
          </p:cNvSpPr>
          <p:nvPr>
            <p:ph type="subTitle" idx="1"/>
          </p:nvPr>
        </p:nvSpPr>
        <p:spPr>
          <a:xfrm>
            <a:off x="1524000" y="1454056"/>
            <a:ext cx="9144000" cy="4777274"/>
          </a:xfrm>
        </p:spPr>
        <p:txBody>
          <a:bodyPr>
            <a:normAutofit fontScale="77500" lnSpcReduction="20000"/>
          </a:bodyPr>
          <a:lstStyle/>
          <a:p>
            <a:pPr marL="457200" indent="-457200" algn="l">
              <a:buAutoNum type="arabicPeriod"/>
            </a:pPr>
            <a:r>
              <a:rPr lang="en-US" dirty="0"/>
              <a:t>Get the main weed gate back in service (FKRAD)</a:t>
            </a:r>
          </a:p>
          <a:p>
            <a:pPr marL="457200" indent="-457200" algn="l">
              <a:buAutoNum type="arabicPeriod"/>
            </a:pPr>
            <a:r>
              <a:rPr lang="en-US" dirty="0"/>
              <a:t>Install new breaker panel for boat ramp marina and equipment pad – The current panel is </a:t>
            </a:r>
            <a:r>
              <a:rPr lang="en-US" u="sng" dirty="0"/>
              <a:t>full</a:t>
            </a:r>
          </a:p>
          <a:p>
            <a:pPr marL="457200" indent="-457200" algn="l">
              <a:buAutoNum type="arabicPeriod"/>
            </a:pPr>
            <a:r>
              <a:rPr lang="en-US" dirty="0"/>
              <a:t>Run heavier electrical service to the blower &amp; aeration equipment pad</a:t>
            </a:r>
          </a:p>
          <a:p>
            <a:pPr marL="457200" indent="-457200" algn="l">
              <a:buAutoNum type="arabicPeriod"/>
            </a:pPr>
            <a:r>
              <a:rPr lang="en-US" dirty="0"/>
              <a:t>Install 7.5 </a:t>
            </a:r>
            <a:r>
              <a:rPr lang="en-US" dirty="0" err="1"/>
              <a:t>hp</a:t>
            </a:r>
            <a:r>
              <a:rPr lang="en-US" dirty="0"/>
              <a:t> blower and VFD that was donated to SKHOA by member Dave </a:t>
            </a:r>
            <a:r>
              <a:rPr lang="en-US" dirty="0" err="1"/>
              <a:t>Bumbaugh</a:t>
            </a:r>
            <a:r>
              <a:rPr lang="en-US" dirty="0"/>
              <a:t> several years ago  (FKRAD)</a:t>
            </a:r>
          </a:p>
          <a:p>
            <a:pPr marL="457200" indent="-457200" algn="l">
              <a:buFont typeface="Arial" panose="020B0604020202020204" pitchFamily="34" charset="0"/>
              <a:buAutoNum type="arabicPeriod"/>
            </a:pPr>
            <a:r>
              <a:rPr lang="en-US" dirty="0"/>
              <a:t>Hire labor to maintain seaweed barriers and aeration system (FKRAD)</a:t>
            </a:r>
          </a:p>
          <a:p>
            <a:pPr marL="457200" indent="-457200" algn="l">
              <a:buFont typeface="Arial" panose="020B0604020202020204" pitchFamily="34" charset="0"/>
              <a:buAutoNum type="arabicPeriod"/>
            </a:pPr>
            <a:r>
              <a:rPr lang="en-US" dirty="0"/>
              <a:t>Maintain &amp; enhance flushing canals for Clean Water Act FKRAD compliance </a:t>
            </a:r>
          </a:p>
          <a:p>
            <a:pPr marL="457200" indent="-457200" algn="l">
              <a:buFont typeface="Arial" panose="020B0604020202020204" pitchFamily="34" charset="0"/>
              <a:buAutoNum type="arabicPeriod"/>
            </a:pPr>
            <a:r>
              <a:rPr lang="en-US" dirty="0"/>
              <a:t>Pump sludge out of Windy Point marina or clear it otherwise (FKRAD)</a:t>
            </a:r>
          </a:p>
          <a:p>
            <a:pPr marL="457200" indent="-457200" algn="l">
              <a:buAutoNum type="arabicPeriod"/>
            </a:pPr>
            <a:r>
              <a:rPr lang="en-US" dirty="0"/>
              <a:t>Track canal water quality meetings, grant funding, </a:t>
            </a:r>
            <a:r>
              <a:rPr lang="en-US" dirty="0" smtClean="0"/>
              <a:t>particularly for canal sludge removal, canal residents taxing plans and the progress on the FKRAD. Take necessary steps to avoid being taxed for what we have already done at our own expense. Keep the board informed.  (Work directly and closely with government decision makers and their environmental consultants to understand how to benefit from funding and avoid excess taxation. </a:t>
            </a:r>
            <a:r>
              <a:rPr lang="en-US" dirty="0"/>
              <a:t>W</a:t>
            </a:r>
            <a:r>
              <a:rPr lang="en-US" dirty="0" smtClean="0"/>
              <a:t>ork with our political representatives as needed to move our objectives.)</a:t>
            </a:r>
            <a:endParaRPr lang="en-US" dirty="0"/>
          </a:p>
          <a:p>
            <a:pPr marL="457200" indent="-457200" algn="l">
              <a:buAutoNum type="arabicPeriod"/>
            </a:pPr>
            <a:r>
              <a:rPr lang="en-US" dirty="0"/>
              <a:t>Tap </a:t>
            </a:r>
            <a:r>
              <a:rPr lang="en-US" dirty="0" err="1"/>
              <a:t>Dr</a:t>
            </a:r>
            <a:r>
              <a:rPr lang="en-US" dirty="0"/>
              <a:t> Bob’s knowledge and technical </a:t>
            </a:r>
            <a:r>
              <a:rPr lang="en-US" dirty="0" smtClean="0"/>
              <a:t>expertise throughout. drjones7788@gmail.com</a:t>
            </a:r>
            <a:endParaRPr lang="en-US" dirty="0"/>
          </a:p>
        </p:txBody>
      </p:sp>
    </p:spTree>
    <p:extLst>
      <p:ext uri="{BB962C8B-B14F-4D97-AF65-F5344CB8AC3E}">
        <p14:creationId xmlns:p14="http://schemas.microsoft.com/office/powerpoint/2010/main" val="206681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8878"/>
            <a:ext cx="10287000" cy="6858000"/>
          </a:xfrm>
          <a:prstGeom prst="rect">
            <a:avLst/>
          </a:prstGeom>
        </p:spPr>
      </p:pic>
      <p:sp>
        <p:nvSpPr>
          <p:cNvPr id="3" name="TextBox 2"/>
          <p:cNvSpPr txBox="1"/>
          <p:nvPr/>
        </p:nvSpPr>
        <p:spPr>
          <a:xfrm>
            <a:off x="2041864" y="3977198"/>
            <a:ext cx="8300621" cy="1384995"/>
          </a:xfrm>
          <a:prstGeom prst="rect">
            <a:avLst/>
          </a:prstGeom>
          <a:noFill/>
        </p:spPr>
        <p:txBody>
          <a:bodyPr wrap="square" rtlCol="0">
            <a:spAutoFit/>
          </a:bodyPr>
          <a:lstStyle/>
          <a:p>
            <a:r>
              <a:rPr lang="en-US" sz="2800" dirty="0" smtClean="0">
                <a:solidFill>
                  <a:schemeClr val="bg1"/>
                </a:solidFill>
              </a:rPr>
              <a:t>Impaired water flowing out of Stirrup Key harbor is unacceptable. Lets get our main weed gate back in operation and get the Windy Point marina addressed.</a:t>
            </a:r>
            <a:endParaRPr lang="en-US" sz="2800" dirty="0">
              <a:solidFill>
                <a:schemeClr val="bg1"/>
              </a:solidFill>
            </a:endParaRPr>
          </a:p>
        </p:txBody>
      </p:sp>
    </p:spTree>
    <p:extLst>
      <p:ext uri="{BB962C8B-B14F-4D97-AF65-F5344CB8AC3E}">
        <p14:creationId xmlns:p14="http://schemas.microsoft.com/office/powerpoint/2010/main" val="35463465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3" name="TextBox 2"/>
          <p:cNvSpPr txBox="1"/>
          <p:nvPr/>
        </p:nvSpPr>
        <p:spPr>
          <a:xfrm>
            <a:off x="2720050" y="405114"/>
            <a:ext cx="7060557" cy="954107"/>
          </a:xfrm>
          <a:prstGeom prst="rect">
            <a:avLst/>
          </a:prstGeom>
          <a:noFill/>
        </p:spPr>
        <p:txBody>
          <a:bodyPr wrap="square" rtlCol="0">
            <a:spAutoFit/>
          </a:bodyPr>
          <a:lstStyle/>
          <a:p>
            <a:pPr algn="ctr"/>
            <a:r>
              <a:rPr lang="en-US" sz="2800" dirty="0" smtClean="0"/>
              <a:t>Stirrup Key is an absolute one of a kind GEM. We need to take care of it.</a:t>
            </a:r>
            <a:endParaRPr lang="en-US" sz="2800" dirty="0"/>
          </a:p>
        </p:txBody>
      </p:sp>
    </p:spTree>
    <p:extLst>
      <p:ext uri="{BB962C8B-B14F-4D97-AF65-F5344CB8AC3E}">
        <p14:creationId xmlns:p14="http://schemas.microsoft.com/office/powerpoint/2010/main" val="1499662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1833</TotalTime>
  <Words>2012</Words>
  <Application>Microsoft Office PowerPoint</Application>
  <PresentationFormat>Widescreen</PresentationFormat>
  <Paragraphs>92</Paragraphs>
  <Slides>38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*Stirrup Key Is In Violation Of US Congress Clean Water Act Along With Many Other Canals In Monroe County</vt:lpstr>
      <vt:lpstr>PowerPoint Presentation</vt:lpstr>
      <vt:lpstr>PowerPoint Presentation</vt:lpstr>
      <vt:lpstr> “Keep Doing What You Are Doing. Its Working”    So from a FKRAD perspective we are ahead in compliance - with four seaweed barriers and a harbor aeration system and have started restoring function of the first flushing canal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County &amp; City have USDA grant money to clear debris from 75 canals after Irma. Residents who worked directly with officials, face to face,  as the grant implementation developed found out how to qualify, while others who did not were left out. I met with George Garrett of the City at routine meetings and sent him a letter with photos trying to get us on the list. So Adventure Environmental  came into SKHOA with a crane and divers to remove debris. Another 100 canals were added to debris removal because residents took action, even “plugged” canals that are not open to the Florida Bay or the ocean. And the County will still turn back a lot of unspent  USDA funding. The POINT is: We need management that is in THE MIDDLE OF THE ACTION AND ACTING ON OUR BEHALF. I do not want to continue spending my time doing all of this. I am not that guy anymore. The cheap simple solution is to PAY someone who is already doing this for many HOAs and Condo associations. And keep in mind that by the time our volunteer officers and board members read about what has happened in the news paper or on the County web site its too little and usually too late to take steps to be included in grant funding. If our agent is not face to face with government grant managers, our members may lose out on canal muck removal funding and that could cost us $10,000 per lot. </vt:lpstr>
      <vt:lpstr>PowerPoint Presentation</vt:lpstr>
      <vt:lpstr>Motion:  The membership directs the association to take action on the following priorities. (The Motion Passed)</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Dusti Jones</dc:creator>
  <cp:lastModifiedBy>Dusti Jones</cp:lastModifiedBy>
  <cp:revision>129</cp:revision>
  <dcterms:created xsi:type="dcterms:W3CDTF">2018-12-14T00:06:34Z</dcterms:created>
  <dcterms:modified xsi:type="dcterms:W3CDTF">2019-01-20T19:37:52Z</dcterms:modified>
</cp:coreProperties>
</file>